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  <p:sldId id="262" r:id="rId7"/>
    <p:sldId id="260" r:id="rId8"/>
    <p:sldId id="263" r:id="rId9"/>
    <p:sldId id="264" r:id="rId10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2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37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10/29/2026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emf"/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7" Type="http://schemas.openxmlformats.org/officeDocument/2006/relationships/image" Target="../media/image10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9.wmf"/><Relationship Id="rId4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13.wmf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7.x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6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2" Type="http://schemas.openxmlformats.org/officeDocument/2006/relationships/oleObject" Target="../embeddings/oleObject10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wmf"/><Relationship Id="rId4" Type="http://schemas.openxmlformats.org/officeDocument/2006/relationships/oleObject" Target="../embeddings/oleObject1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01633981-7E87-4CA8-932B-BD4898F6CA2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98630777"/>
              </p:ext>
            </p:extLst>
          </p:nvPr>
        </p:nvGraphicFramePr>
        <p:xfrm>
          <a:off x="0" y="0"/>
          <a:ext cx="9853980" cy="685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10496520" imgH="7305840" progId="">
                  <p:embed/>
                </p:oleObj>
              </mc:Choice>
              <mc:Fallback>
                <p:oleObj r:id="rId2" imgW="10496520" imgH="73058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0" y="0"/>
                        <a:ext cx="9853980" cy="68580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TextBox 13">
            <a:extLst>
              <a:ext uri="{FF2B5EF4-FFF2-40B4-BE49-F238E27FC236}">
                <a16:creationId xmlns:a16="http://schemas.microsoft.com/office/drawing/2014/main" id="{BDD2026B-3190-4839-9E86-432B50727034}"/>
              </a:ext>
            </a:extLst>
          </p:cNvPr>
          <p:cNvSpPr txBox="1"/>
          <p:nvPr/>
        </p:nvSpPr>
        <p:spPr>
          <a:xfrm>
            <a:off x="4258492" y="-165463"/>
            <a:ext cx="8482148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ОДИН ДЕНЬ З 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4400" b="1" spc="3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kumimoji="0" lang="ru-RU" sz="4400" b="1" i="0" u="none" strike="noStrike" kern="1200" cap="none" spc="30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УПОВНОВАЖЕНИМ 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57F0F9-9731-40CD-9C64-BCC37F9449FE}"/>
              </a:ext>
            </a:extLst>
          </p:cNvPr>
          <p:cNvSpPr txBox="1"/>
          <p:nvPr/>
        </p:nvSpPr>
        <p:spPr>
          <a:xfrm>
            <a:off x="2238103" y="5690071"/>
            <a:ext cx="1068926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 ми </a:t>
            </a:r>
            <a:r>
              <a:rPr kumimoji="0" lang="ru-RU" sz="4400" b="1" i="0" u="none" strike="noStrike" kern="1200" cap="none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створюємо</a:t>
            </a:r>
            <a:r>
              <a:rPr kumimoji="0" lang="ru-RU" sz="4400" b="1" i="0" u="none" strike="noStrike" kern="1200" cap="none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громаду </a:t>
            </a:r>
            <a:r>
              <a:rPr kumimoji="0" lang="ru-RU" sz="4400" b="1" i="0" u="none" strike="noStrike" kern="1200" cap="none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</a:t>
            </a:r>
            <a:r>
              <a:rPr kumimoji="0" lang="ru-RU" sz="4400" b="1" i="0" u="none" strike="noStrike" kern="1200" cap="none" normalizeH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бар’єрів</a:t>
            </a:r>
            <a:endParaRPr kumimoji="0" lang="ru-RU" sz="4400" b="1" i="0" u="none" strike="noStrike" kern="1200" cap="none" normalizeH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17351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6572B62F-922C-40E0-91E5-FF95E38B66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2080" y="148879"/>
            <a:ext cx="3972560" cy="656024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14ADB47-CB3F-41E7-B5E3-9D8076EA0751}"/>
              </a:ext>
            </a:extLst>
          </p:cNvPr>
          <p:cNvSpPr txBox="1"/>
          <p:nvPr/>
        </p:nvSpPr>
        <p:spPr>
          <a:xfrm>
            <a:off x="4104640" y="-8709"/>
            <a:ext cx="808736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Уповноважений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питань безбар’єрності –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координатор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змін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який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перетворює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складні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перешкоди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на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доступні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простори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для кожного.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F243F29-A606-4D4B-B2CC-E2EA757425DF}"/>
              </a:ext>
            </a:extLst>
          </p:cNvPr>
          <p:cNvSpPr txBox="1"/>
          <p:nvPr/>
        </p:nvSpPr>
        <p:spPr>
          <a:xfrm>
            <a:off x="5332549" y="2333685"/>
            <a:ext cx="6859451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Уповноваженою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Гірської громади є 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Тетяна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Миколаївна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Харитонюк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ачальник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відділу містобудування, архітектури і </a:t>
            </a:r>
            <a:r>
              <a:rPr kumimoji="0" lang="ru-RU" sz="3200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землекористування</a:t>
            </a:r>
            <a:r>
              <a:rPr kumimoji="0" lang="ru-RU" sz="3200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chemeClr val="bg2">
                  <a:lumMod val="2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3DACBA-D309-40D1-82F1-055B8CDBE735}"/>
              </a:ext>
            </a:extLst>
          </p:cNvPr>
          <p:cNvSpPr txBox="1"/>
          <p:nvPr/>
        </p:nvSpPr>
        <p:spPr>
          <a:xfrm>
            <a:off x="4341224" y="4676079"/>
            <a:ext cx="6143896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Професійно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втілює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рішення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щодо безбар’єрності в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громаді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розроблені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об’єднаним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зусиллями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влади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бізнесу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мешканців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rgbClr val="EBEBEB">
                    <a:lumMod val="25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91722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18F86F2-4AF2-4E41-A7D0-7F1720A221B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6" y="973974"/>
            <a:ext cx="7219678" cy="579762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DE73DB39-8D49-4D4A-8F0F-52069773D559}"/>
              </a:ext>
            </a:extLst>
          </p:cNvPr>
          <p:cNvSpPr txBox="1"/>
          <p:nvPr/>
        </p:nvSpPr>
        <p:spPr>
          <a:xfrm>
            <a:off x="78106" y="-87086"/>
            <a:ext cx="1211389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Робота над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безбар’єрністю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починається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з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аналізу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звернень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визначення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проблемних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питань і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планування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подальших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дій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BA1B47-3E1A-49AC-88CC-244DE6DFFFA0}"/>
              </a:ext>
            </a:extLst>
          </p:cNvPr>
          <p:cNvSpPr txBox="1"/>
          <p:nvPr/>
        </p:nvSpPr>
        <p:spPr>
          <a:xfrm>
            <a:off x="7419704" y="1931126"/>
            <a:ext cx="4589687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Досвід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мешканців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—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важливе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джерело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інформації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про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бар’єри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.</a:t>
            </a:r>
          </a:p>
          <a:p>
            <a:pPr marL="0" marR="0" lvl="0" indent="0" algn="just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0" marR="0" lvl="0" indent="0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Саме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люди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щодня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відчувають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що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заважає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їм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вільно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пересуватися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та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отримувати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послуги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334840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F1601B5-4F6F-47E2-87D0-DC3C9FA59F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2648" y="961086"/>
            <a:ext cx="2729787" cy="4910182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BEC3760-55CC-417E-BE9D-8EBFD4C2B3C1}"/>
              </a:ext>
            </a:extLst>
          </p:cNvPr>
          <p:cNvSpPr txBox="1"/>
          <p:nvPr/>
        </p:nvSpPr>
        <p:spPr>
          <a:xfrm>
            <a:off x="2647330" y="-73051"/>
            <a:ext cx="9365759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Безбар’єрність </a:t>
            </a:r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перевіряємо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не </a:t>
            </a:r>
            <a:r>
              <a:rPr lang="ru-RU" sz="3200" b="1" dirty="0" err="1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лише</a:t>
            </a: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за документами</a:t>
            </a:r>
            <a:r>
              <a:rPr lang="ru-RU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F2BB124-AEA2-4592-9A09-E1E7D0DC73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58949" y="538609"/>
            <a:ext cx="3092729" cy="4871928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144C99DE-6B8D-4BA0-81A1-9E6C1C4E78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0" y="1499694"/>
            <a:ext cx="3204526" cy="4484290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83F693DF-23DD-43BA-96C0-40517C6E44C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461" y="77879"/>
            <a:ext cx="3568176" cy="4753003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BBC73438-3617-4C2A-AD7E-29769EE64ABE}"/>
              </a:ext>
            </a:extLst>
          </p:cNvPr>
          <p:cNvSpPr txBox="1"/>
          <p:nvPr/>
        </p:nvSpPr>
        <p:spPr>
          <a:xfrm>
            <a:off x="-26354" y="4840215"/>
            <a:ext cx="12192000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Доступність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будівлі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—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це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не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лише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наявність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пандуса,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а й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можливість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безпечно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та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самостійно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потрапити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всередину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й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користуватися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послугами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86660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ABA28F06-1714-47FA-9AC5-5BEB6735C05B}"/>
              </a:ext>
            </a:extLst>
          </p:cNvPr>
          <p:cNvSpPr txBox="1"/>
          <p:nvPr/>
        </p:nvSpPr>
        <p:spPr>
          <a:xfrm>
            <a:off x="-41966" y="-79935"/>
            <a:ext cx="12355886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Важливо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побачити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,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наскільки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зручним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і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доступним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є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простір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3200" b="1" dirty="0">
                <a:solidFill>
                  <a:schemeClr val="bg2">
                    <a:lumMod val="2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    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у </a:t>
            </a:r>
            <a:r>
              <a:rPr kumimoji="0" lang="ru-RU" sz="3200" b="1" i="0" u="none" strike="noStrike" kern="1200" cap="none" spc="0" normalizeH="0" baseline="0" noProof="0" dirty="0" err="1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реальних</a:t>
            </a:r>
            <a:r>
              <a:rPr kumimoji="0" lang="ru-RU" sz="3200" b="1" i="0" u="none" strike="noStrike" kern="1200" cap="none" spc="0" normalizeH="0" baseline="0" noProof="0" dirty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> умовах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8BB68752-82AA-487C-B6F1-B91C479D2AC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725709307"/>
              </p:ext>
            </p:extLst>
          </p:nvPr>
        </p:nvGraphicFramePr>
        <p:xfrm>
          <a:off x="7872197" y="2530225"/>
          <a:ext cx="4258843" cy="425291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6838920" imgH="6829560" progId="">
                  <p:embed/>
                </p:oleObj>
              </mc:Choice>
              <mc:Fallback>
                <p:oleObj r:id="rId2" imgW="6838920" imgH="68295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72197" y="2530225"/>
                        <a:ext cx="4258843" cy="425291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9FFF7AF9-AABE-4EAC-A04C-50756C39484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014194321"/>
              </p:ext>
            </p:extLst>
          </p:nvPr>
        </p:nvGraphicFramePr>
        <p:xfrm>
          <a:off x="4920537" y="634133"/>
          <a:ext cx="3338755" cy="445167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4086360" imgH="5448240" progId="">
                  <p:embed/>
                </p:oleObj>
              </mc:Choice>
              <mc:Fallback>
                <p:oleObj r:id="rId4" imgW="4086360" imgH="54482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20537" y="634133"/>
                        <a:ext cx="3338755" cy="445167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1BCADF40-73C1-40EF-8CCF-56EAC05D91C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80303744"/>
              </p:ext>
            </p:extLst>
          </p:nvPr>
        </p:nvGraphicFramePr>
        <p:xfrm>
          <a:off x="0" y="445298"/>
          <a:ext cx="4955177" cy="396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9925200" imgH="7934400" progId="">
                  <p:embed/>
                </p:oleObj>
              </mc:Choice>
              <mc:Fallback>
                <p:oleObj r:id="rId6" imgW="9925200" imgH="7934400" progId="">
                  <p:embed/>
                  <p:pic>
                    <p:nvPicPr>
                      <p:cNvPr id="7" name="Объект 6">
                        <a:extLst>
                          <a:ext uri="{FF2B5EF4-FFF2-40B4-BE49-F238E27FC236}">
                            <a16:creationId xmlns:a16="http://schemas.microsoft.com/office/drawing/2014/main" id="{9868A5F3-E5BA-4468-919E-FA3043A502D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0" y="445298"/>
                        <a:ext cx="4955177" cy="396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56402D28-7E26-41FB-90E3-010B790CA20F}"/>
              </a:ext>
            </a:extLst>
          </p:cNvPr>
          <p:cNvSpPr txBox="1"/>
          <p:nvPr/>
        </p:nvSpPr>
        <p:spPr>
          <a:xfrm>
            <a:off x="-41966" y="4595721"/>
            <a:ext cx="11067017" cy="234936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Bef>
                <a:spcPts val="50"/>
              </a:spcBef>
              <a:spcAft>
                <a:spcPts val="50"/>
              </a:spcAft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маршруті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виявлено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бар’єр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pPr>
              <a:spcBef>
                <a:spcPts val="50"/>
              </a:spcBef>
              <a:spcAft>
                <a:spcPts val="50"/>
              </a:spcAft>
            </a:pP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створює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труднощі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для людей,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які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користуються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Bef>
                <a:spcPts val="50"/>
              </a:spcBef>
              <a:spcAft>
                <a:spcPts val="50"/>
              </a:spcAft>
            </a:pP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кріслом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колісним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батьків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із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дитячими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візочками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>
              <a:spcBef>
                <a:spcPts val="50"/>
              </a:spcBef>
              <a:spcAft>
                <a:spcPts val="50"/>
              </a:spcAft>
            </a:pP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та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інших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пішоходів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Наступний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крок — </a:t>
            </a:r>
          </a:p>
          <a:p>
            <a:pPr>
              <a:spcBef>
                <a:spcPts val="50"/>
              </a:spcBef>
              <a:spcAft>
                <a:spcPts val="50"/>
              </a:spcAft>
            </a:pP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напрацювати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рішення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щодо </a:t>
            </a:r>
            <a:r>
              <a:rPr lang="ru-RU" sz="2800" dirty="0" err="1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усунення</a:t>
            </a:r>
            <a:r>
              <a:rPr lang="ru-RU" sz="2800" dirty="0">
                <a:solidFill>
                  <a:schemeClr val="tx2">
                    <a:lumMod val="7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2800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100312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FC874EDF-B4DA-48BD-8168-CF21CC1029D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35153336"/>
              </p:ext>
            </p:extLst>
          </p:nvPr>
        </p:nvGraphicFramePr>
        <p:xfrm>
          <a:off x="4562563" y="541332"/>
          <a:ext cx="3602443" cy="4804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163000" imgH="10887120" progId="">
                  <p:embed/>
                </p:oleObj>
              </mc:Choice>
              <mc:Fallback>
                <p:oleObj r:id="rId2" imgW="8163000" imgH="10887120" progId="">
                  <p:embed/>
                  <p:pic>
                    <p:nvPicPr>
                      <p:cNvPr id="5" name="Объект 4">
                        <a:extLst>
                          <a:ext uri="{FF2B5EF4-FFF2-40B4-BE49-F238E27FC236}">
                            <a16:creationId xmlns:a16="http://schemas.microsoft.com/office/drawing/2014/main" id="{54B5390C-198E-4E90-8A5F-4C019B5EF1E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562563" y="541332"/>
                        <a:ext cx="3602443" cy="480466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" name="Объект 9">
            <a:extLst>
              <a:ext uri="{FF2B5EF4-FFF2-40B4-BE49-F238E27FC236}">
                <a16:creationId xmlns:a16="http://schemas.microsoft.com/office/drawing/2014/main" id="{4848429C-6BC8-494C-BC1D-8C536514B920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6709483"/>
              </p:ext>
            </p:extLst>
          </p:nvPr>
        </p:nvGraphicFramePr>
        <p:xfrm>
          <a:off x="80554" y="1323582"/>
          <a:ext cx="4754880" cy="53950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9124920" imgH="10353600" progId="">
                  <p:embed/>
                </p:oleObj>
              </mc:Choice>
              <mc:Fallback>
                <p:oleObj r:id="rId4" imgW="9124920" imgH="103536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80554" y="1323582"/>
                        <a:ext cx="4754880" cy="53950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Объект 10">
            <a:extLst>
              <a:ext uri="{FF2B5EF4-FFF2-40B4-BE49-F238E27FC236}">
                <a16:creationId xmlns:a16="http://schemas.microsoft.com/office/drawing/2014/main" id="{9DD0680C-D3B1-476D-825B-18712F958DE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42860757"/>
              </p:ext>
            </p:extLst>
          </p:nvPr>
        </p:nvGraphicFramePr>
        <p:xfrm>
          <a:off x="8084452" y="128858"/>
          <a:ext cx="4026994" cy="477392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372360" imgH="7553160" progId="">
                  <p:embed/>
                </p:oleObj>
              </mc:Choice>
              <mc:Fallback>
                <p:oleObj r:id="rId6" imgW="6372360" imgH="755316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8084452" y="128858"/>
                        <a:ext cx="4026994" cy="477392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" name="TextBox 12">
            <a:extLst>
              <a:ext uri="{FF2B5EF4-FFF2-40B4-BE49-F238E27FC236}">
                <a16:creationId xmlns:a16="http://schemas.microsoft.com/office/drawing/2014/main" id="{BBEE5E77-C6A0-4FFE-8E98-10F5E916FE05}"/>
              </a:ext>
            </a:extLst>
          </p:cNvPr>
          <p:cNvSpPr txBox="1"/>
          <p:nvPr/>
        </p:nvSpPr>
        <p:spPr>
          <a:xfrm>
            <a:off x="31156" y="-43543"/>
            <a:ext cx="8366032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Безбар’єрна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громада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формується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спільними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зусиллями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влади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установ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</a:p>
          <a:p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підприємців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мешканців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26C3631-9591-4F16-853E-45E1DDB9666E}"/>
              </a:ext>
            </a:extLst>
          </p:cNvPr>
          <p:cNvSpPr txBox="1"/>
          <p:nvPr/>
        </p:nvSpPr>
        <p:spPr>
          <a:xfrm>
            <a:off x="5059004" y="4902782"/>
            <a:ext cx="7307168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                             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Уповноважена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координує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взаємодію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між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відповідальними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сторонами,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щоб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питання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безбар’єрності переходили </a:t>
            </a:r>
          </a:p>
          <a:p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виявлення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конкретних</a:t>
            </a:r>
            <a:r>
              <a:rPr lang="ru-RU" sz="2800" b="1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b="1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рішень</a:t>
            </a:r>
            <a:endParaRPr lang="ru-RU" sz="2800" b="1" dirty="0">
              <a:solidFill>
                <a:schemeClr val="bg2">
                  <a:lumMod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929160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FEA415BE-6B4A-4789-A3E6-F0E80BF62D26}"/>
              </a:ext>
            </a:extLst>
          </p:cNvPr>
          <p:cNvSpPr txBox="1"/>
          <p:nvPr/>
        </p:nvSpPr>
        <p:spPr>
          <a:xfrm>
            <a:off x="4294094" y="5312891"/>
            <a:ext cx="7978589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Виявити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бар’єр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—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лише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перший крок. </a:t>
            </a:r>
          </a:p>
          <a:p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Важливо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обговорити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причини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,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визначити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відповідальних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і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погодити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подальші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дії</a:t>
            </a:r>
            <a:endParaRPr lang="ru-RU" sz="28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2C47F08-D556-403A-9498-7A0C07E8FA6F}"/>
              </a:ext>
            </a:extLst>
          </p:cNvPr>
          <p:cNvSpPr txBox="1"/>
          <p:nvPr/>
        </p:nvSpPr>
        <p:spPr>
          <a:xfrm>
            <a:off x="0" y="0"/>
            <a:ext cx="12630331" cy="9916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</a:pP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Робоча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розмова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керівником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Комунального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закладу </a:t>
            </a:r>
          </a:p>
          <a:p>
            <a:pPr>
              <a:lnSpc>
                <a:spcPct val="107000"/>
              </a:lnSpc>
            </a:pP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«Центр надання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соціальних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послуг</a:t>
            </a:r>
            <a:r>
              <a:rPr lang="ru-RU" sz="28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» Гірської сільської ради</a:t>
            </a:r>
            <a:endParaRPr lang="ru-RU" sz="2800" dirty="0">
              <a:solidFill>
                <a:schemeClr val="bg2">
                  <a:lumMod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12" name="Объект 11">
            <a:extLst>
              <a:ext uri="{FF2B5EF4-FFF2-40B4-BE49-F238E27FC236}">
                <a16:creationId xmlns:a16="http://schemas.microsoft.com/office/drawing/2014/main" id="{AAB13427-2B1A-41AE-9AD6-7E1462195951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141572271"/>
              </p:ext>
            </p:extLst>
          </p:nvPr>
        </p:nvGraphicFramePr>
        <p:xfrm>
          <a:off x="142760" y="1001550"/>
          <a:ext cx="4088581" cy="5453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163000" imgH="10887120" progId="">
                  <p:embed/>
                </p:oleObj>
              </mc:Choice>
              <mc:Fallback>
                <p:oleObj r:id="rId2" imgW="8163000" imgH="108871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42760" y="1001550"/>
                        <a:ext cx="4088581" cy="5453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" name="Объект 12">
            <a:extLst>
              <a:ext uri="{FF2B5EF4-FFF2-40B4-BE49-F238E27FC236}">
                <a16:creationId xmlns:a16="http://schemas.microsoft.com/office/drawing/2014/main" id="{2AE22F53-ABDA-4E39-B492-C564F629E318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88887196"/>
              </p:ext>
            </p:extLst>
          </p:nvPr>
        </p:nvGraphicFramePr>
        <p:xfrm>
          <a:off x="6642846" y="1001550"/>
          <a:ext cx="5415358" cy="4060329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10887120" imgH="8163000" progId="">
                  <p:embed/>
                </p:oleObj>
              </mc:Choice>
              <mc:Fallback>
                <p:oleObj r:id="rId4" imgW="10887120" imgH="816300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6642846" y="1001550"/>
                        <a:ext cx="5415358" cy="4060329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63469075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879BD68C-D999-4FE3-BCE1-413C09D32510}"/>
              </a:ext>
            </a:extLst>
          </p:cNvPr>
          <p:cNvSpPr txBox="1"/>
          <p:nvPr/>
        </p:nvSpPr>
        <p:spPr>
          <a:xfrm>
            <a:off x="4789330" y="6166084"/>
            <a:ext cx="8675658" cy="5933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ru-RU" sz="32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Взаємодія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з </a:t>
            </a:r>
            <a:r>
              <a:rPr lang="ru-RU" sz="3200" dirty="0" err="1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амбасадорами</a:t>
            </a:r>
            <a:r>
              <a:rPr lang="ru-RU" sz="3200" dirty="0">
                <a:solidFill>
                  <a:schemeClr val="bg2">
                    <a:lumMod val="25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безбар’єрності</a:t>
            </a:r>
            <a:endParaRPr lang="ru-RU" sz="3200" dirty="0">
              <a:solidFill>
                <a:schemeClr val="bg2">
                  <a:lumMod val="25000"/>
                </a:schemeClr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3679497-BB9D-4D8F-B0F2-7A26CDA81C8B}"/>
              </a:ext>
            </a:extLst>
          </p:cNvPr>
          <p:cNvSpPr txBox="1"/>
          <p:nvPr/>
        </p:nvSpPr>
        <p:spPr>
          <a:xfrm>
            <a:off x="91824" y="143436"/>
            <a:ext cx="86756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Спільна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робота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допомагає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побачити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проблеми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з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різних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перспектив і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знаходити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рішення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, </a:t>
            </a:r>
            <a:r>
              <a:rPr kumimoji="0" lang="ru-RU" sz="3200" b="0" i="0" u="none" strike="noStrike" kern="1200" cap="none" spc="0" normalizeH="0" baseline="0" noProof="0" dirty="0" err="1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орієнтовані</a:t>
            </a:r>
            <a:r>
              <a:rPr kumimoji="0" lang="ru-RU" sz="3200" b="0" i="0" u="none" strike="noStrike" kern="1200" cap="none" spc="0" normalizeH="0" baseline="0" noProof="0" dirty="0">
                <a:ln>
                  <a:noFill/>
                </a:ln>
                <a:solidFill>
                  <a:schemeClr val="tx2">
                    <a:lumMod val="75000"/>
                  </a:schemeClr>
                </a:solidFill>
                <a:effectLst/>
                <a:uLnTx/>
                <a:uFillTx/>
                <a:latin typeface="Times New Roman" panose="02020603050405020304" pitchFamily="18" charset="0"/>
                <a:ea typeface="Times New Roman" panose="02020603050405020304" pitchFamily="18" charset="0"/>
                <a:cs typeface="+mn-cs"/>
              </a:rPr>
              <a:t> на потреби людей</a:t>
            </a: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lumMod val="75000"/>
                </a:schemeClr>
              </a:solidFill>
              <a:effectLst/>
              <a:uLnTx/>
              <a:uFillTx/>
              <a:latin typeface="Trebuchet MS" panose="020B0603020202020204"/>
              <a:ea typeface="+mn-ea"/>
              <a:cs typeface="+mn-cs"/>
            </a:endParaRPr>
          </a:p>
        </p:txBody>
      </p:sp>
      <p:graphicFrame>
        <p:nvGraphicFramePr>
          <p:cNvPr id="8" name="Объект 7">
            <a:extLst>
              <a:ext uri="{FF2B5EF4-FFF2-40B4-BE49-F238E27FC236}">
                <a16:creationId xmlns:a16="http://schemas.microsoft.com/office/drawing/2014/main" id="{973A32F1-69F4-433F-97CE-C79D3FAC8AB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59903570"/>
              </p:ext>
            </p:extLst>
          </p:nvPr>
        </p:nvGraphicFramePr>
        <p:xfrm>
          <a:off x="7617553" y="79599"/>
          <a:ext cx="4482623" cy="597858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8163000" imgH="10887120" progId="">
                  <p:embed/>
                </p:oleObj>
              </mc:Choice>
              <mc:Fallback>
                <p:oleObj r:id="rId2" imgW="8163000" imgH="1088712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617553" y="79599"/>
                        <a:ext cx="4482623" cy="5978581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" name="Объект 8">
            <a:extLst>
              <a:ext uri="{FF2B5EF4-FFF2-40B4-BE49-F238E27FC236}">
                <a16:creationId xmlns:a16="http://schemas.microsoft.com/office/drawing/2014/main" id="{D0DEBCA2-725D-4B0D-BA51-622F601CB332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501575070"/>
              </p:ext>
            </p:extLst>
          </p:nvPr>
        </p:nvGraphicFramePr>
        <p:xfrm>
          <a:off x="91824" y="2330823"/>
          <a:ext cx="4722538" cy="444757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4" imgW="8001000" imgH="7534440" progId="">
                  <p:embed/>
                </p:oleObj>
              </mc:Choice>
              <mc:Fallback>
                <p:oleObj r:id="rId4" imgW="8001000" imgH="7534440" progId="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1824" y="2330823"/>
                        <a:ext cx="4722538" cy="444757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11336330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lgConfetti">
          <a:fgClr>
            <a:schemeClr val="accent1"/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F9C18AB-BE13-4CCC-9110-A616041188D3}"/>
              </a:ext>
            </a:extLst>
          </p:cNvPr>
          <p:cNvSpPr txBox="1"/>
          <p:nvPr/>
        </p:nvSpPr>
        <p:spPr>
          <a:xfrm>
            <a:off x="167639" y="192317"/>
            <a:ext cx="9725297" cy="415498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Помітили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бар’єр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у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нашій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громаді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?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Повідомте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про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нього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уповноважену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з питань безбар’єрності. </a:t>
            </a:r>
          </a:p>
          <a:p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Ваше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звернення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допоможе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привернути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увагу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до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проблеми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та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знайти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шляхи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її</a:t>
            </a:r>
            <a:r>
              <a:rPr lang="ru-RU" sz="4400" b="1" dirty="0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ru-RU" sz="4400" b="1" dirty="0" err="1">
                <a:solidFill>
                  <a:schemeClr val="accent6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вирішення</a:t>
            </a:r>
            <a:r>
              <a:rPr lang="ru-RU" sz="44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endParaRPr lang="ru-RU" sz="4400" b="1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C0FA28-80CA-4F46-96F1-A494AD93F4F0}"/>
              </a:ext>
            </a:extLst>
          </p:cNvPr>
          <p:cNvSpPr txBox="1"/>
          <p:nvPr/>
        </p:nvSpPr>
        <p:spPr>
          <a:xfrm>
            <a:off x="5927270" y="5763288"/>
            <a:ext cx="613954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Адреса: вул. </a:t>
            </a:r>
            <a:r>
              <a:rPr lang="uk-UA" sz="2400" b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Центральна 5, </a:t>
            </a:r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с. Гора</a:t>
            </a:r>
          </a:p>
          <a:p>
            <a:r>
              <a:rPr lang="uk-UA" sz="2400" b="1" dirty="0" err="1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Тел</a:t>
            </a:r>
            <a:r>
              <a:rPr lang="uk-UA" sz="2400" b="1" dirty="0">
                <a:solidFill>
                  <a:schemeClr val="accent6">
                    <a:lumMod val="50000"/>
                  </a:schemeClr>
                </a:solidFill>
                <a:latin typeface="Times New Roman" panose="02020603050405020304" pitchFamily="18" charset="0"/>
              </a:rPr>
              <a:t>.: 0800 300 157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3718299"/>
      </p:ext>
    </p:extLst>
  </p:cSld>
  <p:clrMapOvr>
    <a:masterClrMapping/>
  </p:clrMapOvr>
</p:sld>
</file>

<file path=ppt/theme/theme1.xml><?xml version="1.0" encoding="utf-8"?>
<a:theme xmlns:a="http://schemas.openxmlformats.org/drawingml/2006/main" name="Аспект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402</TotalTime>
  <Words>300</Words>
  <Application>Microsoft Office PowerPoint</Application>
  <PresentationFormat>Широкоэкранный</PresentationFormat>
  <Paragraphs>42</Paragraphs>
  <Slides>9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0</vt:i4>
      </vt:variant>
      <vt:variant>
        <vt:lpstr>Заголовки слайдов</vt:lpstr>
      </vt:variant>
      <vt:variant>
        <vt:i4>9</vt:i4>
      </vt:variant>
    </vt:vector>
  </HeadingPairs>
  <TitlesOfParts>
    <vt:vector size="15" baseType="lpstr">
      <vt:lpstr>Arial</vt:lpstr>
      <vt:lpstr>Calibri</vt:lpstr>
      <vt:lpstr>Times New Roman</vt:lpstr>
      <vt:lpstr>Trebuchet MS</vt:lpstr>
      <vt:lpstr>Wingdings 3</vt:lpstr>
      <vt:lpstr>Аспект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Asus</dc:creator>
  <cp:lastModifiedBy>Asus</cp:lastModifiedBy>
  <cp:revision>20</cp:revision>
  <dcterms:created xsi:type="dcterms:W3CDTF">2026-10-28T13:45:30Z</dcterms:created>
  <dcterms:modified xsi:type="dcterms:W3CDTF">2026-10-29T12:18:19Z</dcterms:modified>
</cp:coreProperties>
</file>