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69" r:id="rId3"/>
    <p:sldId id="257" r:id="rId4"/>
    <p:sldId id="258" r:id="rId5"/>
    <p:sldId id="284" r:id="rId6"/>
    <p:sldId id="260" r:id="rId7"/>
    <p:sldId id="263" r:id="rId8"/>
    <p:sldId id="266" r:id="rId9"/>
    <p:sldId id="285" r:id="rId10"/>
    <p:sldId id="268" r:id="rId11"/>
    <p:sldId id="286" r:id="rId12"/>
    <p:sldId id="261" r:id="rId13"/>
    <p:sldId id="270" r:id="rId14"/>
    <p:sldId id="262" r:id="rId1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81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80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836CD-844C-42B1-80AE-1E810A403989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32E-C2B7-4DCC-8C09-BA10A0C6879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24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3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251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7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863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7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12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7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4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4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3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0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5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6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3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6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333C0-8547-4368-9445-1DC11463097F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7EC25A-4C95-4AC5-B6DE-4E238B2B54AA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7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801" y="2344731"/>
            <a:ext cx="9169935" cy="1356740"/>
          </a:xfrm>
        </p:spPr>
        <p:txBody>
          <a:bodyPr/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Безбар’єрні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маршрути»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636143" y="1372402"/>
            <a:ext cx="9144000" cy="691101"/>
          </a:xfrm>
        </p:spPr>
        <p:txBody>
          <a:bodyPr/>
          <a:lstStyle/>
          <a:p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6409" y="4276526"/>
            <a:ext cx="489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Гірська сільська територіальна громада Бориспільського району Київської області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9BA8C0-BF0F-46C0-A905-030CF8CEF8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55" y="542707"/>
            <a:ext cx="140017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9A3D4-A19A-49C9-9599-8180C4B9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92" y="5643485"/>
            <a:ext cx="7715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24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6382"/>
            <a:ext cx="8596668" cy="566904"/>
          </a:xfrm>
        </p:spPr>
        <p:txBody>
          <a:bodyPr>
            <a:normAutofit/>
          </a:bodyPr>
          <a:lstStyle/>
          <a:p>
            <a:r>
              <a:rPr lang="uk-UA" sz="2800" b="1" dirty="0"/>
              <a:t>Актуальність (аналіз потреби)</a:t>
            </a:r>
            <a:endParaRPr lang="en-US" sz="28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793286"/>
            <a:ext cx="12011487" cy="5838333"/>
          </a:xfrm>
        </p:spPr>
        <p:txBody>
          <a:bodyPr>
            <a:normAutofit fontScale="92500" lnSpcReduction="10000"/>
          </a:bodyPr>
          <a:lstStyle/>
          <a:p>
            <a:r>
              <a:rPr lang="uk-UA" sz="1800" dirty="0"/>
              <a:t>Оцінка ступеня </a:t>
            </a:r>
            <a:r>
              <a:rPr lang="uk-UA" sz="1800" dirty="0" err="1"/>
              <a:t>безбар’єрності</a:t>
            </a:r>
            <a:r>
              <a:rPr lang="uk-UA" sz="1800" dirty="0"/>
              <a:t> об’єктів, які найчастіше відвідують у селі Ревне </a:t>
            </a:r>
          </a:p>
          <a:p>
            <a:pPr>
              <a:spcBef>
                <a:spcPts val="0"/>
              </a:spcBef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200" dirty="0"/>
              <a:t>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200" dirty="0"/>
              <a:t>                                                                                                                                                                                                    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КЗ «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Ревненське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відділення стаціонарного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200" dirty="0"/>
              <a:t>                                                                                                                                                                                                    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догляду для постійного або тимчасового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200" dirty="0"/>
              <a:t>                                                                                                                                                                                                    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перебування та надання соціальних послуг» -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200" dirty="0"/>
              <a:t>                                                                                                                                                                                                    </a:t>
            </a:r>
            <a:r>
              <a:rPr lang="uk-UA" sz="1200" b="1" dirty="0">
                <a:solidFill>
                  <a:schemeClr val="accent2">
                    <a:lumMod val="50000"/>
                  </a:schemeClr>
                </a:solidFill>
              </a:rPr>
              <a:t>об’єкт є </a:t>
            </a:r>
            <a:r>
              <a:rPr lang="uk-UA" sz="1200" b="1" dirty="0" err="1">
                <a:solidFill>
                  <a:schemeClr val="accent2">
                    <a:lumMod val="50000"/>
                  </a:schemeClr>
                </a:solidFill>
              </a:rPr>
              <a:t>безбар’єрним</a:t>
            </a:r>
            <a:endParaRPr lang="uk-UA" sz="12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200" dirty="0"/>
              <a:t>                                                          </a:t>
            </a:r>
            <a:r>
              <a:rPr lang="uk-UA" sz="1200" b="1" u="sng" dirty="0">
                <a:solidFill>
                  <a:schemeClr val="accent5"/>
                </a:solidFill>
              </a:rPr>
              <a:t>КЗ Будинок культури с. Ревне – об’єкт є бар’єрним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200" dirty="0"/>
              <a:t>                    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endParaRPr lang="uk-UA" sz="12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200" b="1" u="sng" dirty="0">
                <a:solidFill>
                  <a:schemeClr val="accent5"/>
                </a:solidFill>
              </a:rPr>
              <a:t>Відділення АТ «Укрпошти» - об’єкт є бар’єрним</a:t>
            </a:r>
            <a:r>
              <a:rPr lang="uk-UA" sz="1200" b="1" dirty="0">
                <a:solidFill>
                  <a:schemeClr val="accent5"/>
                </a:solidFill>
              </a:rPr>
              <a:t>               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КЗ «Гірський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інклюзивно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-ресурсний центр» –                        Приміщення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Ревненської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амбулаторії ЗПСМ КНП -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                              об’єкт є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безбар’єрним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об’єкт є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безбар’єрним</a:t>
            </a:r>
            <a:endParaRPr lang="uk-UA" sz="1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69F24-B07F-4767-A685-25109539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119" y="3429000"/>
            <a:ext cx="2399263" cy="26740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767EE8-A96D-447F-A135-B0F7C0707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106" y="1065125"/>
            <a:ext cx="2113403" cy="25763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B90808-A83E-4297-A8A8-BAF0C69ED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986" y="4208752"/>
            <a:ext cx="3002309" cy="19271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AC21B6-DF5F-40F4-B55B-B3DC16E53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792" y="3747786"/>
            <a:ext cx="1177115" cy="16870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BE2349-61B3-4F1F-A7E2-41CDA2C97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65" y="3046718"/>
            <a:ext cx="2199828" cy="3089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02E1B0-42BB-4BB3-9EFB-AA6644663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0740" y="1640619"/>
            <a:ext cx="2845848" cy="20008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0F66C4-B92E-424F-91E6-6C070FB80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220" y="1170450"/>
            <a:ext cx="1623964" cy="169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2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6382"/>
            <a:ext cx="8596668" cy="566904"/>
          </a:xfrm>
        </p:spPr>
        <p:txBody>
          <a:bodyPr>
            <a:normAutofit/>
          </a:bodyPr>
          <a:lstStyle/>
          <a:p>
            <a:r>
              <a:rPr lang="uk-UA" sz="2800" b="1" dirty="0"/>
              <a:t>Актуальність (аналіз потреби)</a:t>
            </a:r>
            <a:endParaRPr lang="en-US" sz="28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30819" y="793286"/>
            <a:ext cx="11780668" cy="5838333"/>
          </a:xfrm>
        </p:spPr>
        <p:txBody>
          <a:bodyPr>
            <a:normAutofit/>
          </a:bodyPr>
          <a:lstStyle/>
          <a:p>
            <a:r>
              <a:rPr lang="uk-UA" sz="1800" dirty="0"/>
              <a:t>Оцінка ступеня </a:t>
            </a:r>
            <a:r>
              <a:rPr lang="uk-UA" sz="1800" dirty="0" err="1"/>
              <a:t>безбар’єрності</a:t>
            </a:r>
            <a:r>
              <a:rPr lang="uk-UA" sz="1800" dirty="0"/>
              <a:t> об’єктів, які найчастіше відвідують у селі Затишне</a:t>
            </a:r>
          </a:p>
          <a:p>
            <a:endParaRPr lang="uk-UA" dirty="0"/>
          </a:p>
          <a:p>
            <a:endParaRPr lang="uk-UA" sz="1800" dirty="0"/>
          </a:p>
          <a:p>
            <a:endParaRPr lang="uk-UA" dirty="0"/>
          </a:p>
          <a:p>
            <a:endParaRPr lang="uk-UA" sz="1800" dirty="0"/>
          </a:p>
          <a:p>
            <a:pPr marL="0" indent="0">
              <a:buNone/>
            </a:pPr>
            <a:r>
              <a:rPr lang="uk-UA" sz="1800" dirty="0"/>
              <a:t>                                                                                 </a:t>
            </a:r>
            <a:r>
              <a:rPr lang="uk-UA" sz="1800" b="1" dirty="0">
                <a:solidFill>
                  <a:srgbClr val="EAA816"/>
                </a:solidFill>
              </a:rPr>
              <a:t>ФАП с. Затишне </a:t>
            </a:r>
            <a:r>
              <a:rPr lang="uk-UA" sz="1800" b="1" dirty="0" err="1">
                <a:solidFill>
                  <a:srgbClr val="EAA816"/>
                </a:solidFill>
              </a:rPr>
              <a:t>Ревненської</a:t>
            </a:r>
            <a:r>
              <a:rPr lang="uk-UA" sz="1800" b="1" dirty="0">
                <a:solidFill>
                  <a:srgbClr val="EAA816"/>
                </a:solidFill>
              </a:rPr>
              <a:t> МА </a:t>
            </a:r>
          </a:p>
          <a:p>
            <a:pPr marL="0" indent="0">
              <a:buNone/>
            </a:pPr>
            <a:r>
              <a:rPr lang="uk-UA" b="1" dirty="0">
                <a:solidFill>
                  <a:srgbClr val="EAA816"/>
                </a:solidFill>
              </a:rPr>
              <a:t>                                                                                 </a:t>
            </a:r>
            <a:r>
              <a:rPr lang="uk-UA" sz="1800" b="1" dirty="0">
                <a:solidFill>
                  <a:srgbClr val="EAA816"/>
                </a:solidFill>
              </a:rPr>
              <a:t>ЗПСМ КНП «Бориспільський ЦПМСД» -</a:t>
            </a:r>
          </a:p>
          <a:p>
            <a:pPr marL="0" indent="0">
              <a:buNone/>
            </a:pPr>
            <a:r>
              <a:rPr lang="uk-UA" b="1" dirty="0">
                <a:solidFill>
                  <a:srgbClr val="EAA816"/>
                </a:solidFill>
              </a:rPr>
              <a:t>                                                                                 частково </a:t>
            </a:r>
            <a:r>
              <a:rPr lang="uk-UA" b="1" dirty="0" err="1">
                <a:solidFill>
                  <a:srgbClr val="EAA816"/>
                </a:solidFill>
              </a:rPr>
              <a:t>безбар’єрний</a:t>
            </a:r>
            <a:endParaRPr lang="uk-UA" sz="1800" b="1" dirty="0">
              <a:solidFill>
                <a:srgbClr val="EAA816"/>
              </a:solidFill>
            </a:endParaRPr>
          </a:p>
          <a:p>
            <a:pPr>
              <a:spcBef>
                <a:spcPts val="0"/>
              </a:spcBef>
            </a:pPr>
            <a:endParaRPr lang="uk-UA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D7BD02-587E-4D49-B807-748522068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6" y="1447059"/>
            <a:ext cx="5174674" cy="41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99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402"/>
            <a:ext cx="10515600" cy="1325563"/>
          </a:xfrm>
        </p:spPr>
        <p:txBody>
          <a:bodyPr/>
          <a:lstStyle/>
          <a:p>
            <a:r>
              <a:rPr lang="uk-UA" sz="2800" b="1" dirty="0"/>
              <a:t>Заходи з облаштування безбар'єрного маршруту</a:t>
            </a:r>
            <a:endParaRPr lang="en-US" sz="2800" b="1" dirty="0"/>
          </a:p>
        </p:txBody>
      </p:sp>
      <p:graphicFrame>
        <p:nvGraphicFramePr>
          <p:cNvPr id="3" name="Місце для вмісту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414111"/>
              </p:ext>
            </p:extLst>
          </p:nvPr>
        </p:nvGraphicFramePr>
        <p:xfrm>
          <a:off x="551853" y="1590534"/>
          <a:ext cx="8509986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24">
                  <a:extLst>
                    <a:ext uri="{9D8B030D-6E8A-4147-A177-3AD203B41FA5}">
                      <a16:colId xmlns:a16="http://schemas.microsoft.com/office/drawing/2014/main" val="1592931510"/>
                    </a:ext>
                  </a:extLst>
                </a:gridCol>
                <a:gridCol w="2154703">
                  <a:extLst>
                    <a:ext uri="{9D8B030D-6E8A-4147-A177-3AD203B41FA5}">
                      <a16:colId xmlns:a16="http://schemas.microsoft.com/office/drawing/2014/main" val="1046050758"/>
                    </a:ext>
                  </a:extLst>
                </a:gridCol>
                <a:gridCol w="3726359">
                  <a:extLst>
                    <a:ext uri="{9D8B030D-6E8A-4147-A177-3AD203B41FA5}">
                      <a16:colId xmlns:a16="http://schemas.microsoft.com/office/drawing/2014/main" val="2701399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Заходи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Населений пункт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Потреба у фінансуванні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85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Реконструкції вхідної групи будівлі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40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Облаштування тротуару на вулиці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Облаштування засобами доступності: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371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Проведення __ понижень тротуару та облаштування __ пішохідних переходів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558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64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5F196-2D72-46BC-BC12-4C1E74D1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Фінансування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B5AF361-B51A-45C2-9C23-5D33617E9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793289"/>
            <a:ext cx="8596668" cy="4248072"/>
          </a:xfrm>
        </p:spPr>
        <p:txBody>
          <a:bodyPr>
            <a:normAutofit/>
          </a:bodyPr>
          <a:lstStyle/>
          <a:p>
            <a:r>
              <a:rPr lang="uk-UA" dirty="0"/>
              <a:t>Фінансування пристосування вулиць (облаштування тротуарів, надземних переходів, зупинок) за рахунок:</a:t>
            </a:r>
          </a:p>
          <a:p>
            <a:pPr lvl="1"/>
            <a:r>
              <a:rPr lang="uk-UA" dirty="0"/>
              <a:t>- коштів бюджету Гірської територіальної громади;</a:t>
            </a:r>
          </a:p>
          <a:p>
            <a:pPr lvl="1"/>
            <a:r>
              <a:rPr lang="uk-UA" dirty="0"/>
              <a:t>- з можливістю залучення коштів міжнародних організацій, донорських установ;</a:t>
            </a:r>
          </a:p>
          <a:p>
            <a:pPr lvl="1"/>
            <a:r>
              <a:rPr lang="uk-UA" dirty="0"/>
              <a:t>- кошти держбюджету.</a:t>
            </a:r>
          </a:p>
          <a:p>
            <a:endParaRPr lang="uk-UA" dirty="0"/>
          </a:p>
          <a:p>
            <a:r>
              <a:rPr lang="uk-UA" dirty="0"/>
              <a:t>Фінансування пристосування будівель за рахунок власників (балансоутримувачів) об’єктів:</a:t>
            </a:r>
          </a:p>
          <a:p>
            <a:pPr lvl="1"/>
            <a:r>
              <a:rPr lang="uk-UA" dirty="0"/>
              <a:t>- комунальна власність - кошти місцевого бюджету;</a:t>
            </a:r>
          </a:p>
          <a:p>
            <a:pPr lvl="1"/>
            <a:r>
              <a:rPr lang="uk-UA" dirty="0"/>
              <a:t>- приватна власність – приватні або юридичні особи.</a:t>
            </a:r>
          </a:p>
        </p:txBody>
      </p:sp>
    </p:spTree>
    <p:extLst>
      <p:ext uri="{BB962C8B-B14F-4D97-AF65-F5344CB8AC3E}">
        <p14:creationId xmlns:p14="http://schemas.microsoft.com/office/powerpoint/2010/main" val="21010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Очікувані результати </a:t>
            </a:r>
            <a:endParaRPr lang="en-US" b="1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AADC82-9F18-405C-8DB8-A9768C396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32986"/>
            <a:ext cx="8596668" cy="4461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Реалізація </a:t>
            </a:r>
            <a:r>
              <a:rPr lang="uk-UA" sz="2800" dirty="0" err="1"/>
              <a:t>проєкту</a:t>
            </a:r>
            <a:r>
              <a:rPr lang="uk-UA" sz="2800" dirty="0"/>
              <a:t> забезпечить безперешкодне середовище для всіх маломобільних груп населення, що дасть можливість кожній людині реалізувати свої права та отримувати послуги на рівні з іншими, а також підвищить рівень соціальної доступності, комфортності та безпеки на вулицях населених пунктів Гірської сільської територіальної громади.</a:t>
            </a:r>
          </a:p>
        </p:txBody>
      </p:sp>
    </p:spTree>
    <p:extLst>
      <p:ext uri="{BB962C8B-B14F-4D97-AF65-F5344CB8AC3E}">
        <p14:creationId xmlns:p14="http://schemas.microsoft.com/office/powerpoint/2010/main" val="209556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379AE-4CAA-4FC7-8D06-4590585A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855216"/>
          </a:xfrm>
        </p:spPr>
        <p:txBody>
          <a:bodyPr/>
          <a:lstStyle/>
          <a:p>
            <a:r>
              <a:rPr lang="uk-UA" dirty="0"/>
              <a:t>Актуальність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C1E9BA-7E18-4089-9FDE-2C64E083B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961965"/>
            <a:ext cx="8596668" cy="4079397"/>
          </a:xfrm>
        </p:spPr>
        <p:txBody>
          <a:bodyPr>
            <a:normAutofit fontScale="92500"/>
          </a:bodyPr>
          <a:lstStyle/>
          <a:p>
            <a:r>
              <a:rPr lang="uk-UA" sz="2800" dirty="0">
                <a:solidFill>
                  <a:srgbClr val="000000"/>
                </a:solidFill>
                <a:latin typeface="-apple-system"/>
              </a:rPr>
              <a:t>Основним мотивом створення «</a:t>
            </a:r>
            <a:r>
              <a:rPr lang="uk-UA" sz="2800" dirty="0" err="1">
                <a:solidFill>
                  <a:srgbClr val="000000"/>
                </a:solidFill>
                <a:latin typeface="-apple-system"/>
              </a:rPr>
              <a:t>Б</a:t>
            </a:r>
            <a:r>
              <a:rPr lang="uk-UA" sz="2800" b="0" i="0" dirty="0" err="1">
                <a:solidFill>
                  <a:srgbClr val="000000"/>
                </a:solidFill>
                <a:effectLst/>
                <a:latin typeface="-apple-system"/>
              </a:rPr>
              <a:t>езбар’єрних</a:t>
            </a:r>
            <a:r>
              <a:rPr lang="uk-UA" sz="28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uk-UA" sz="2800" dirty="0">
                <a:solidFill>
                  <a:srgbClr val="000000"/>
                </a:solidFill>
                <a:latin typeface="-apple-system"/>
              </a:rPr>
              <a:t>маршрутів» Гірської сільської територіальної громади було підвищення безпечності, комфортності, соціальної доступності для маломобільних груп населення. Це дозволить їм безперешкодно діставатися до основних об’єктів соціальної інфраструктури, а також громадського транспорту, що забезпечить покращення сполучення між селами громади. Це в свою чергу буде сприяти розвитку соціальних, економічних та культурних </a:t>
            </a:r>
            <a:r>
              <a:rPr lang="uk-UA" sz="2800" dirty="0" err="1">
                <a:solidFill>
                  <a:srgbClr val="000000"/>
                </a:solidFill>
                <a:latin typeface="-apple-system"/>
              </a:rPr>
              <a:t>зв’язків</a:t>
            </a:r>
            <a:r>
              <a:rPr lang="uk-UA" sz="2800" dirty="0">
                <a:solidFill>
                  <a:srgbClr val="000000"/>
                </a:solidFill>
                <a:latin typeface="-apple-system"/>
              </a:rPr>
              <a:t> громади в цілому.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41987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Аналіз потреби</a:t>
            </a:r>
            <a:endParaRPr lang="en-US" sz="28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531098"/>
            <a:ext cx="10515600" cy="4931846"/>
          </a:xfrm>
        </p:spPr>
        <p:txBody>
          <a:bodyPr>
            <a:normAutofit/>
          </a:bodyPr>
          <a:lstStyle/>
          <a:p>
            <a:r>
              <a:rPr lang="uk-UA" sz="1800" dirty="0"/>
              <a:t>Частка маломобільних груп населення у населених пунктах громади:</a:t>
            </a:r>
          </a:p>
          <a:p>
            <a:endParaRPr lang="uk-UA" dirty="0"/>
          </a:p>
          <a:p>
            <a:endParaRPr lang="uk-UA" sz="1800" dirty="0"/>
          </a:p>
          <a:p>
            <a:endParaRPr lang="uk-UA" sz="1800" dirty="0"/>
          </a:p>
          <a:p>
            <a:endParaRPr lang="uk-UA" sz="1800" dirty="0"/>
          </a:p>
          <a:p>
            <a:endParaRPr lang="uk-UA" sz="1800" dirty="0"/>
          </a:p>
          <a:p>
            <a:endParaRPr lang="uk-UA" sz="1800" dirty="0"/>
          </a:p>
          <a:p>
            <a:endParaRPr lang="uk-UA" sz="1800" dirty="0"/>
          </a:p>
          <a:p>
            <a:endParaRPr lang="en-US" sz="1800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E8397E1E-7E5F-48B6-BF4A-C6B18FAEB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564826"/>
              </p:ext>
            </p:extLst>
          </p:nvPr>
        </p:nvGraphicFramePr>
        <p:xfrm>
          <a:off x="677334" y="2036838"/>
          <a:ext cx="8596668" cy="3920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334">
                  <a:extLst>
                    <a:ext uri="{9D8B030D-6E8A-4147-A177-3AD203B41FA5}">
                      <a16:colId xmlns:a16="http://schemas.microsoft.com/office/drawing/2014/main" val="3142435930"/>
                    </a:ext>
                  </a:extLst>
                </a:gridCol>
                <a:gridCol w="1836912">
                  <a:extLst>
                    <a:ext uri="{9D8B030D-6E8A-4147-A177-3AD203B41FA5}">
                      <a16:colId xmlns:a16="http://schemas.microsoft.com/office/drawing/2014/main" val="1221477728"/>
                    </a:ext>
                  </a:extLst>
                </a:gridCol>
                <a:gridCol w="1601754">
                  <a:extLst>
                    <a:ext uri="{9D8B030D-6E8A-4147-A177-3AD203B41FA5}">
                      <a16:colId xmlns:a16="http://schemas.microsoft.com/office/drawing/2014/main" val="3479796737"/>
                    </a:ext>
                  </a:extLst>
                </a:gridCol>
                <a:gridCol w="1771761">
                  <a:extLst>
                    <a:ext uri="{9D8B030D-6E8A-4147-A177-3AD203B41FA5}">
                      <a16:colId xmlns:a16="http://schemas.microsoft.com/office/drawing/2014/main" val="3487648660"/>
                    </a:ext>
                  </a:extLst>
                </a:gridCol>
                <a:gridCol w="1666907">
                  <a:extLst>
                    <a:ext uri="{9D8B030D-6E8A-4147-A177-3AD203B41FA5}">
                      <a16:colId xmlns:a16="http://schemas.microsoft.com/office/drawing/2014/main" val="1919089096"/>
                    </a:ext>
                  </a:extLst>
                </a:gridCol>
              </a:tblGrid>
              <a:tr h="1495642"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Особи з ураженням опорно-рухового апарату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Особи з інвалідністю по зору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Одиноко проживаючі особи, які отримують послугу догляд вдома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dirty="0"/>
                        <a:t>Особи, які проживають в КЗ «</a:t>
                      </a:r>
                      <a:r>
                        <a:rPr lang="uk-UA" sz="1400" dirty="0" err="1"/>
                        <a:t>Ревненське</a:t>
                      </a:r>
                      <a:r>
                        <a:rPr lang="uk-UA" sz="1400" dirty="0"/>
                        <a:t> відділення № 1»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5920833"/>
                  </a:ext>
                </a:extLst>
              </a:tr>
              <a:tr h="606181">
                <a:tc>
                  <a:txBody>
                    <a:bodyPr/>
                    <a:lstStyle/>
                    <a:p>
                      <a:r>
                        <a:rPr lang="uk-UA" sz="1800" dirty="0"/>
                        <a:t>с. Гора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632881"/>
                  </a:ext>
                </a:extLst>
              </a:tr>
              <a:tr h="606181">
                <a:tc>
                  <a:txBody>
                    <a:bodyPr/>
                    <a:lstStyle/>
                    <a:p>
                      <a:r>
                        <a:rPr lang="uk-UA" sz="1800" dirty="0"/>
                        <a:t>с. </a:t>
                      </a:r>
                      <a:r>
                        <a:rPr lang="uk-UA" sz="1800" dirty="0" err="1"/>
                        <a:t>Мартусівка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703464"/>
                  </a:ext>
                </a:extLst>
              </a:tr>
              <a:tr h="606181">
                <a:tc>
                  <a:txBody>
                    <a:bodyPr/>
                    <a:lstStyle/>
                    <a:p>
                      <a:r>
                        <a:rPr lang="uk-UA" sz="1800" dirty="0"/>
                        <a:t>с. Ревне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0247264"/>
                  </a:ext>
                </a:extLst>
              </a:tr>
              <a:tr h="606181">
                <a:tc>
                  <a:txBody>
                    <a:bodyPr/>
                    <a:lstStyle/>
                    <a:p>
                      <a:r>
                        <a:rPr lang="uk-UA" sz="1800" dirty="0"/>
                        <a:t>с. Затишне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53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08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Створення безбар’єрного маршруту</a:t>
            </a:r>
            <a:endParaRPr lang="en-US" sz="16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411549"/>
            <a:ext cx="8892794" cy="46830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Описова частина маршруту с. Гора</a:t>
            </a:r>
          </a:p>
          <a:p>
            <a:pPr marL="0" indent="0">
              <a:buFont typeface="Wingdings 3" charset="2"/>
              <a:buNone/>
            </a:pP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має лінійну структуру та включає в себе відділення АТ «Укрпошта», Гірської медичної амбулаторії ЗПСМ КНП та приміщення Гірської сільської ради (ЦНАП, виконавчі органи Гірської сільської ради).</a:t>
            </a:r>
          </a:p>
          <a:p>
            <a:pPr marL="0" indent="0">
              <a:buFont typeface="Wingdings 3" charset="2"/>
              <a:buNone/>
            </a:pP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слідуванню маршруту тротуари мають пониження на перехрестях вулиць та мають ширину, яка дозволяє вільно пересуватися маломобільним групам населення.</a:t>
            </a:r>
          </a:p>
          <a:p>
            <a:pPr marL="0" indent="0">
              <a:buFont typeface="Wingdings 3" charset="2"/>
              <a:buNone/>
            </a:pP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Основні об’єкти соціальної інфраструктури розміщенні 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компактно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але за необхідності є можливість діставатися до них громадським транспортом.</a:t>
            </a:r>
          </a:p>
          <a:p>
            <a:pPr marL="0" indent="0">
              <a:buFont typeface="Wingdings 3" charset="2"/>
              <a:buNone/>
            </a:pP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9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5BC379-8584-4F0F-A83E-AA121D53A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4" y="2391369"/>
            <a:ext cx="2884864" cy="23370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6382"/>
            <a:ext cx="8596668" cy="566904"/>
          </a:xfrm>
        </p:spPr>
        <p:txBody>
          <a:bodyPr>
            <a:normAutofit/>
          </a:bodyPr>
          <a:lstStyle/>
          <a:p>
            <a:r>
              <a:rPr lang="uk-UA" sz="2800" b="1" dirty="0"/>
              <a:t>Актуальність (аналіз потреби)</a:t>
            </a:r>
            <a:endParaRPr lang="en-US" sz="28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30819" y="793286"/>
            <a:ext cx="11780668" cy="5838333"/>
          </a:xfrm>
        </p:spPr>
        <p:txBody>
          <a:bodyPr>
            <a:normAutofit/>
          </a:bodyPr>
          <a:lstStyle/>
          <a:p>
            <a:r>
              <a:rPr lang="uk-UA" sz="1800" dirty="0"/>
              <a:t>Оцінка ступеня </a:t>
            </a:r>
            <a:r>
              <a:rPr lang="uk-UA" sz="1800" dirty="0" err="1"/>
              <a:t>безбар’єрності</a:t>
            </a:r>
            <a:r>
              <a:rPr lang="uk-UA" sz="1800" dirty="0"/>
              <a:t> об’єктів, які найчастіше відвідують у селі Гора </a:t>
            </a:r>
          </a:p>
          <a:p>
            <a:pPr>
              <a:spcBef>
                <a:spcPts val="0"/>
              </a:spcBef>
            </a:pPr>
            <a:endParaRPr lang="uk-UA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574DB-5C80-4966-8AB0-4EDBA0F54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93" y="4077583"/>
            <a:ext cx="2698853" cy="23435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40F011-D1DC-47EC-90CA-6877C5609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734" y="4431699"/>
            <a:ext cx="2270595" cy="23610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8C0ABF-9528-4CBC-BD30-B225E23CC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594" y="4466503"/>
            <a:ext cx="2698853" cy="23435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19F07D-8294-401B-A35C-D3D0518BF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99" y="1368934"/>
            <a:ext cx="2648247" cy="2343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FD282A-BFDE-4AE7-B8B0-4CBCC7C8A7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94" y="1237637"/>
            <a:ext cx="1877874" cy="26061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2259C8-9EBD-4F00-BD4A-089CCEA71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957" y="279619"/>
            <a:ext cx="2054103" cy="32802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0D6D51-448D-4F95-9012-1237B1E42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173" y="2738843"/>
            <a:ext cx="2455173" cy="1642149"/>
          </a:xfrm>
          <a:prstGeom prst="rect">
            <a:avLst/>
          </a:prstGeom>
        </p:spPr>
      </p:pic>
      <p:sp>
        <p:nvSpPr>
          <p:cNvPr id="15" name="Місце для вмісту 2">
            <a:extLst>
              <a:ext uri="{FF2B5EF4-FFF2-40B4-BE49-F238E27FC236}">
                <a16:creationId xmlns:a16="http://schemas.microsoft.com/office/drawing/2014/main" id="{12492893-3C82-4A3F-8410-CF1F9CDFEE3B}"/>
              </a:ext>
            </a:extLst>
          </p:cNvPr>
          <p:cNvSpPr txBox="1">
            <a:spLocks/>
          </p:cNvSpPr>
          <p:nvPr/>
        </p:nvSpPr>
        <p:spPr>
          <a:xfrm>
            <a:off x="384699" y="1237637"/>
            <a:ext cx="11780668" cy="4827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lang="uk-UA" sz="11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Гірська сільська рада – </a:t>
            </a:r>
            <a:r>
              <a:rPr lang="uk-UA" sz="1100" b="1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безбар’рна</a:t>
            </a:r>
            <a:endParaRPr lang="uk-UA" sz="11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uk-UA" sz="1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uk-UA" sz="1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uk-UA" sz="1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uk-UA" sz="1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uk-UA" sz="1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endParaRPr lang="uk-UA" sz="1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uk-UA" sz="1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</a:t>
            </a:r>
          </a:p>
          <a:p>
            <a:pPr marL="0" indent="0">
              <a:buFont typeface="Wingdings 3" charset="2"/>
              <a:buNone/>
            </a:pPr>
            <a:r>
              <a:rPr lang="uk-UA" sz="1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</a:t>
            </a:r>
            <a:r>
              <a:rPr lang="uk-UA" sz="1200" b="1" u="sng" dirty="0">
                <a:solidFill>
                  <a:schemeClr val="accent5"/>
                </a:solidFill>
              </a:rPr>
              <a:t>Відділення АТ «Укрпошти» - об’єкт є бар’єрний</a:t>
            </a:r>
          </a:p>
          <a:p>
            <a:pPr marL="0" indent="0">
              <a:buFont typeface="Wingdings 3" charset="2"/>
              <a:buNone/>
            </a:pPr>
            <a:endParaRPr lang="uk-UA" sz="1000" b="1" u="sng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uk-UA" sz="1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uk-UA" sz="1100" b="1" dirty="0">
                <a:solidFill>
                  <a:srgbClr val="EAA816"/>
                </a:solidFill>
              </a:rPr>
              <a:t>Приміщення Гірської медичної амбулаторії                                            </a:t>
            </a:r>
          </a:p>
          <a:p>
            <a:pPr marL="0" indent="0">
              <a:buFont typeface="Wingdings 3" charset="2"/>
              <a:buNone/>
            </a:pPr>
            <a:r>
              <a:rPr lang="uk-UA" sz="1100" b="1" dirty="0">
                <a:solidFill>
                  <a:srgbClr val="EAA816"/>
                </a:solidFill>
              </a:rPr>
              <a:t>                                                                                                                                                                                                       ЗПСМ КНП – частково </a:t>
            </a:r>
            <a:r>
              <a:rPr lang="uk-UA" sz="1100" b="1" dirty="0" err="1">
                <a:solidFill>
                  <a:srgbClr val="EAA816"/>
                </a:solidFill>
              </a:rPr>
              <a:t>безбар’єрне</a:t>
            </a:r>
            <a:r>
              <a:rPr lang="uk-UA" sz="1100" b="1" dirty="0">
                <a:solidFill>
                  <a:srgbClr val="EAA816"/>
                </a:solidFill>
              </a:rPr>
              <a:t>                                                                                                                                    </a:t>
            </a:r>
            <a:r>
              <a:rPr lang="uk-UA" sz="1100" dirty="0">
                <a:solidFill>
                  <a:srgbClr val="EAA8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endParaRPr lang="en-US" sz="1100" dirty="0">
              <a:solidFill>
                <a:srgbClr val="EAA8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7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Схема </a:t>
            </a:r>
            <a:r>
              <a:rPr lang="uk-UA" sz="2800" b="1" dirty="0" err="1"/>
              <a:t>безбар’єрного</a:t>
            </a:r>
            <a:r>
              <a:rPr lang="uk-UA" sz="2800" b="1" dirty="0"/>
              <a:t> маршруту с. Гора</a:t>
            </a:r>
            <a:endParaRPr lang="en-US" sz="1600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838200" y="1492236"/>
            <a:ext cx="8677835" cy="5504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ysClr val="windowText" lastClr="0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BFFCFA-D9AA-4182-907A-1F3C9F6BA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3" y="1251751"/>
            <a:ext cx="7627770" cy="54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46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402"/>
            <a:ext cx="10515600" cy="1325563"/>
          </a:xfrm>
        </p:spPr>
        <p:txBody>
          <a:bodyPr/>
          <a:lstStyle/>
          <a:p>
            <a:r>
              <a:rPr lang="uk-UA" sz="2800" b="1" dirty="0"/>
              <a:t>Деталізація схеми </a:t>
            </a:r>
            <a:r>
              <a:rPr lang="uk-UA" sz="2800" b="1" dirty="0" err="1"/>
              <a:t>безбар’єрного</a:t>
            </a:r>
            <a:r>
              <a:rPr lang="uk-UA" sz="2800" b="1" dirty="0"/>
              <a:t> маршруту с. Гора </a:t>
            </a:r>
            <a:endParaRPr lang="en-US" sz="2800" dirty="0"/>
          </a:p>
        </p:txBody>
      </p:sp>
      <p:sp>
        <p:nvSpPr>
          <p:cNvPr id="7" name="Прямокутник 6"/>
          <p:cNvSpPr/>
          <p:nvPr/>
        </p:nvSpPr>
        <p:spPr>
          <a:xfrm>
            <a:off x="838200" y="1108966"/>
            <a:ext cx="405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>
                <a:ea typeface="Calibri" panose="020F0502020204030204" pitchFamily="34" charset="0"/>
              </a:rPr>
              <a:t>Дорожньо</a:t>
            </a:r>
            <a:r>
              <a:rPr lang="uk-UA" sz="2400" dirty="0">
                <a:ea typeface="Calibri" panose="020F0502020204030204" pitchFamily="34" charset="0"/>
              </a:rPr>
              <a:t>-вулична мережа</a:t>
            </a:r>
            <a:endParaRPr lang="en-US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80A6C-3EBE-4458-939C-A92011D19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1864311"/>
            <a:ext cx="3458631" cy="49936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0DF6EC-1170-4956-B72F-87B756386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94" y="1864310"/>
            <a:ext cx="4326365" cy="49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00659"/>
            <a:ext cx="10515600" cy="1325563"/>
          </a:xfrm>
        </p:spPr>
        <p:txBody>
          <a:bodyPr/>
          <a:lstStyle/>
          <a:p>
            <a:r>
              <a:rPr lang="uk-UA" sz="2800" b="1" dirty="0"/>
              <a:t>Деталізація схеми безбар’єрного маршруту. </a:t>
            </a:r>
            <a:endParaRPr lang="en-US" sz="280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838200" y="1020933"/>
            <a:ext cx="10515600" cy="48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/>
              <a:t>Транспортна інфраструктура (зупинки громадського транспорту в с. Гора)</a:t>
            </a:r>
            <a:endParaRPr lang="en-US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801B88-DB4C-4C90-8DCB-BD2AFB963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6" y="3061809"/>
            <a:ext cx="2743385" cy="36578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146BB1-53C7-4B92-BB46-A17F45434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51" y="3062796"/>
            <a:ext cx="2934838" cy="36568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EDA363-07D6-41F4-8EE6-8C6A72953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21" y="1435142"/>
            <a:ext cx="2872430" cy="39877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69D857-79BC-426B-BF1E-EFCF72600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0" y="1400807"/>
            <a:ext cx="2937444" cy="38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0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6382"/>
            <a:ext cx="8596668" cy="566904"/>
          </a:xfrm>
        </p:spPr>
        <p:txBody>
          <a:bodyPr>
            <a:normAutofit/>
          </a:bodyPr>
          <a:lstStyle/>
          <a:p>
            <a:r>
              <a:rPr lang="uk-UA" sz="2800" b="1" dirty="0"/>
              <a:t>Актуальність (аналіз потреби)</a:t>
            </a:r>
            <a:endParaRPr lang="en-US" sz="28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5666" y="793286"/>
            <a:ext cx="11780668" cy="5838333"/>
          </a:xfrm>
        </p:spPr>
        <p:txBody>
          <a:bodyPr>
            <a:normAutofit/>
          </a:bodyPr>
          <a:lstStyle/>
          <a:p>
            <a:r>
              <a:rPr lang="uk-UA" sz="1800" dirty="0"/>
              <a:t>Оцінка ступеня </a:t>
            </a:r>
            <a:r>
              <a:rPr lang="uk-UA" sz="1800" dirty="0" err="1"/>
              <a:t>безбар’єрності</a:t>
            </a:r>
            <a:r>
              <a:rPr lang="uk-UA" sz="1800" dirty="0"/>
              <a:t> об’єктів, які найчастіше відвідують у селі </a:t>
            </a:r>
            <a:r>
              <a:rPr lang="uk-UA" sz="1800" dirty="0" err="1"/>
              <a:t>Мартусівка</a:t>
            </a:r>
            <a:r>
              <a:rPr lang="uk-UA" sz="1800" dirty="0"/>
              <a:t> </a:t>
            </a:r>
          </a:p>
          <a:p>
            <a:endParaRPr lang="uk-UA" dirty="0"/>
          </a:p>
          <a:p>
            <a:endParaRPr lang="uk-UA" sz="1800" dirty="0"/>
          </a:p>
          <a:p>
            <a:endParaRPr lang="uk-UA" dirty="0"/>
          </a:p>
          <a:p>
            <a:endParaRPr lang="uk-UA" sz="1800" dirty="0"/>
          </a:p>
          <a:p>
            <a:endParaRPr lang="uk-UA" dirty="0"/>
          </a:p>
          <a:p>
            <a:endParaRPr lang="uk-UA" sz="1800" b="1" i="1" u="sng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КЗ Сільський клуб с.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Мартусівка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</a:p>
          <a:p>
            <a:pPr>
              <a:spcBef>
                <a:spcPts val="0"/>
              </a:spcBef>
            </a:pP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об’єкт є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безбар’єрним</a:t>
            </a:r>
            <a:endParaRPr lang="uk-UA" sz="12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1200" b="1" dirty="0">
                <a:solidFill>
                  <a:srgbClr val="EAA816"/>
                </a:solidFill>
              </a:rPr>
              <a:t>           </a:t>
            </a:r>
            <a:r>
              <a:rPr lang="uk-UA" sz="1200" b="1" u="sng" dirty="0" err="1">
                <a:solidFill>
                  <a:srgbClr val="C00000"/>
                </a:solidFill>
              </a:rPr>
              <a:t>Мартусівська</a:t>
            </a:r>
            <a:r>
              <a:rPr lang="uk-UA" sz="1200" b="1" u="sng" dirty="0">
                <a:solidFill>
                  <a:srgbClr val="C00000"/>
                </a:solidFill>
              </a:rPr>
              <a:t> початкова школа – об’єкт є бар’єрним</a:t>
            </a:r>
            <a:r>
              <a:rPr lang="uk-UA" sz="1200" b="1" dirty="0">
                <a:solidFill>
                  <a:srgbClr val="C00000"/>
                </a:solidFill>
              </a:rPr>
              <a:t>                          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ФАП с.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Мартусівка</a:t>
            </a:r>
            <a:r>
              <a:rPr lang="uk-UA" sz="1200" b="1" i="1" dirty="0">
                <a:solidFill>
                  <a:schemeClr val="accent2">
                    <a:lumMod val="50000"/>
                  </a:schemeClr>
                </a:solidFill>
              </a:rPr>
              <a:t> – об’єкт є </a:t>
            </a:r>
            <a:r>
              <a:rPr lang="uk-UA" sz="1200" b="1" i="1" dirty="0" err="1">
                <a:solidFill>
                  <a:schemeClr val="accent2">
                    <a:lumMod val="50000"/>
                  </a:schemeClr>
                </a:solidFill>
              </a:rPr>
              <a:t>безбар’єрним</a:t>
            </a:r>
            <a:endParaRPr lang="uk-UA" sz="12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uk-UA" sz="1200" b="1" u="sng" dirty="0">
              <a:solidFill>
                <a:schemeClr val="accent5"/>
              </a:solidFill>
            </a:endParaRPr>
          </a:p>
          <a:p>
            <a:endParaRPr lang="uk-UA" sz="1800" dirty="0"/>
          </a:p>
          <a:p>
            <a:pPr>
              <a:spcBef>
                <a:spcPts val="0"/>
              </a:spcBef>
            </a:pPr>
            <a:endParaRPr lang="uk-UA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1D7A85-3897-45BE-8F14-D508FBFB0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16" y="1301711"/>
            <a:ext cx="2914835" cy="21861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85EE8B-32A0-44C2-B43D-D6FB9BAEA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53" y="3224065"/>
            <a:ext cx="1527517" cy="27152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65CC5B-0CB3-426B-B3C5-6E2555C75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9" y="3354016"/>
            <a:ext cx="1935328" cy="25401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D0D7D-8E58-45FC-B0B6-C0F9B04DD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14" y="3195006"/>
            <a:ext cx="2043504" cy="26991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046CD6-834A-4733-A3E0-EEE40CF4B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90" y="1201190"/>
            <a:ext cx="1724980" cy="25970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1C350A-1AB9-4240-BD81-949D0D8BA9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4" y="1160756"/>
            <a:ext cx="1724980" cy="2677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F87796-B64D-479D-85DF-92652CFA23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66" y="1280266"/>
            <a:ext cx="1641967" cy="25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6060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1700</TotalTime>
  <Words>610</Words>
  <Application>Microsoft Office PowerPoint</Application>
  <PresentationFormat>Широкий екран</PresentationFormat>
  <Paragraphs>152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-apple-system</vt:lpstr>
      <vt:lpstr>Arial</vt:lpstr>
      <vt:lpstr>Calibri</vt:lpstr>
      <vt:lpstr>Trebuchet MS</vt:lpstr>
      <vt:lpstr>Wingdings 3</vt:lpstr>
      <vt:lpstr>Грань</vt:lpstr>
      <vt:lpstr>«Безбар’єрні маршрути»</vt:lpstr>
      <vt:lpstr>Актуальність</vt:lpstr>
      <vt:lpstr>Аналіз потреби</vt:lpstr>
      <vt:lpstr>Створення безбар’єрного маршруту</vt:lpstr>
      <vt:lpstr>Актуальність (аналіз потреби)</vt:lpstr>
      <vt:lpstr>Схема безбар’єрного маршруту с. Гора</vt:lpstr>
      <vt:lpstr>Деталізація схеми безбар’єрного маршруту с. Гора </vt:lpstr>
      <vt:lpstr>Деталізація схеми безбар’єрного маршруту. </vt:lpstr>
      <vt:lpstr>Актуальність (аналіз потреби)</vt:lpstr>
      <vt:lpstr>Актуальність (аналіз потреби)</vt:lpstr>
      <vt:lpstr>Актуальність (аналіз потреби)</vt:lpstr>
      <vt:lpstr>Заходи з облаштування безбар'єрного маршруту</vt:lpstr>
      <vt:lpstr>Фінансування</vt:lpstr>
      <vt:lpstr>Очікувані результати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Безбар’єрний маршрут</dc:title>
  <dc:creator>Негода Мирослава Сергіївна</dc:creator>
  <cp:lastModifiedBy>Тетяна Прилуцька</cp:lastModifiedBy>
  <cp:revision>89</cp:revision>
  <cp:lastPrinted>2024-10-14T08:46:29Z</cp:lastPrinted>
  <dcterms:created xsi:type="dcterms:W3CDTF">2024-10-11T13:14:51Z</dcterms:created>
  <dcterms:modified xsi:type="dcterms:W3CDTF">2025-02-14T06:25:39Z</dcterms:modified>
</cp:coreProperties>
</file>