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0"/>
  </p:notesMasterIdLst>
  <p:sldIdLst>
    <p:sldId id="256" r:id="rId2"/>
    <p:sldId id="257" r:id="rId3"/>
    <p:sldId id="258" r:id="rId4"/>
    <p:sldId id="261" r:id="rId5"/>
    <p:sldId id="262" r:id="rId6"/>
    <p:sldId id="263" r:id="rId7"/>
    <p:sldId id="264" r:id="rId8"/>
    <p:sldId id="265" r:id="rId9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1" d="100"/>
          <a:sy n="141" d="100"/>
        </p:scale>
        <p:origin x="744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cb976492a6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" name="Google Shape;52;g3cb976492a6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3cb976492a6_0_2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g3cb976492a6_0_2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3cb976492a6_0_14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g3cb976492a6_0_1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838261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‹№›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‹№›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5.jpg"/><Relationship Id="rId7" Type="http://schemas.openxmlformats.org/officeDocument/2006/relationships/hyperlink" Target="https://cutt.ly/MtYtIGqI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8.jpg"/><Relationship Id="rId7" Type="http://schemas.openxmlformats.org/officeDocument/2006/relationships/hyperlink" Target="https://cutt.ly/MtYtIGqI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 descr="Дотація на утримання корів – як отримати? | Дніпропетровська обласна рада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760179"/>
            <a:ext cx="9144000" cy="438332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/>
          <p:nvPr/>
        </p:nvSpPr>
        <p:spPr>
          <a:xfrm rot="10800000">
            <a:off x="-1" y="742199"/>
            <a:ext cx="9144000" cy="4419300"/>
          </a:xfrm>
          <a:prstGeom prst="rect">
            <a:avLst/>
          </a:prstGeom>
          <a:gradFill>
            <a:gsLst>
              <a:gs pos="0">
                <a:srgbClr val="E4F0FF"/>
              </a:gs>
              <a:gs pos="12000">
                <a:srgbClr val="E4F0FF"/>
              </a:gs>
              <a:gs pos="62000">
                <a:srgbClr val="F2F2F2">
                  <a:alpha val="0"/>
                </a:srgbClr>
              </a:gs>
              <a:gs pos="100000">
                <a:srgbClr val="F2F2F2">
                  <a:alpha val="0"/>
                </a:srgbClr>
              </a:gs>
            </a:gsLst>
            <a:lin ang="5999900" scaled="0"/>
          </a:gra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6" name="Google Shape;56;p13" descr="A map of a black area with yellow lines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 t="576" r="8114" b="19392"/>
          <a:stretch/>
        </p:blipFill>
        <p:spPr>
          <a:xfrm>
            <a:off x="373750" y="-9000"/>
            <a:ext cx="8770250" cy="5123252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3"/>
          <p:cNvSpPr/>
          <p:nvPr/>
        </p:nvSpPr>
        <p:spPr>
          <a:xfrm>
            <a:off x="0" y="174800"/>
            <a:ext cx="4879181" cy="825325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9525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1500" b="1" dirty="0">
                <a:solidFill>
                  <a:srgbClr val="11111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Комплексна програма розвитку сільського господарства та сільських територій Київської області на 2024-2027 роки</a:t>
            </a:r>
            <a:endParaRPr sz="2200" b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58" name="Google Shape;58;p13" descr="A black background with a black square&#10;&#10;Description automatically generated with medium confidenc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4578176"/>
            <a:ext cx="1998550" cy="536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211300" y="4282000"/>
            <a:ext cx="932700" cy="832200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</p:pic>
      <p:sp>
        <p:nvSpPr>
          <p:cNvPr id="60" name="Google Shape;60;p13"/>
          <p:cNvSpPr/>
          <p:nvPr/>
        </p:nvSpPr>
        <p:spPr>
          <a:xfrm>
            <a:off x="6552149" y="571223"/>
            <a:ext cx="158909" cy="101679"/>
          </a:xfrm>
          <a:custGeom>
            <a:avLst/>
            <a:gdLst/>
            <a:ahLst/>
            <a:cxnLst/>
            <a:rect l="l" t="t" r="r" b="b"/>
            <a:pathLst>
              <a:path w="174625" h="111125" extrusionOk="0">
                <a:moveTo>
                  <a:pt x="9525" y="88900"/>
                </a:moveTo>
                <a:cubicBezTo>
                  <a:pt x="14816" y="89958"/>
                  <a:pt x="24318" y="91201"/>
                  <a:pt x="31750" y="92075"/>
                </a:cubicBezTo>
                <a:cubicBezTo>
                  <a:pt x="42313" y="93318"/>
                  <a:pt x="52971" y="93746"/>
                  <a:pt x="63500" y="95250"/>
                </a:cubicBezTo>
                <a:cubicBezTo>
                  <a:pt x="73426" y="96668"/>
                  <a:pt x="76678" y="99015"/>
                  <a:pt x="85725" y="101600"/>
                </a:cubicBezTo>
                <a:cubicBezTo>
                  <a:pt x="89921" y="102799"/>
                  <a:pt x="94146" y="103919"/>
                  <a:pt x="98425" y="104775"/>
                </a:cubicBezTo>
                <a:cubicBezTo>
                  <a:pt x="113684" y="107827"/>
                  <a:pt x="127267" y="109174"/>
                  <a:pt x="142875" y="111125"/>
                </a:cubicBezTo>
                <a:cubicBezTo>
                  <a:pt x="152400" y="110067"/>
                  <a:pt x="162552" y="111509"/>
                  <a:pt x="171450" y="107950"/>
                </a:cubicBezTo>
                <a:cubicBezTo>
                  <a:pt x="174557" y="106707"/>
                  <a:pt x="174625" y="101772"/>
                  <a:pt x="174625" y="98425"/>
                </a:cubicBezTo>
                <a:cubicBezTo>
                  <a:pt x="174625" y="98357"/>
                  <a:pt x="170692" y="61984"/>
                  <a:pt x="168275" y="57150"/>
                </a:cubicBezTo>
                <a:cubicBezTo>
                  <a:pt x="162572" y="45744"/>
                  <a:pt x="150257" y="44794"/>
                  <a:pt x="139700" y="41275"/>
                </a:cubicBezTo>
                <a:lnTo>
                  <a:pt x="130175" y="38100"/>
                </a:lnTo>
                <a:lnTo>
                  <a:pt x="120650" y="34925"/>
                </a:lnTo>
                <a:cubicBezTo>
                  <a:pt x="118533" y="31750"/>
                  <a:pt x="116007" y="28813"/>
                  <a:pt x="114300" y="25400"/>
                </a:cubicBezTo>
                <a:cubicBezTo>
                  <a:pt x="112803" y="22407"/>
                  <a:pt x="113492" y="18242"/>
                  <a:pt x="111125" y="15875"/>
                </a:cubicBezTo>
                <a:cubicBezTo>
                  <a:pt x="100208" y="4958"/>
                  <a:pt x="94528" y="3993"/>
                  <a:pt x="82550" y="0"/>
                </a:cubicBezTo>
                <a:cubicBezTo>
                  <a:pt x="77258" y="1058"/>
                  <a:pt x="71165" y="182"/>
                  <a:pt x="66675" y="3175"/>
                </a:cubicBezTo>
                <a:cubicBezTo>
                  <a:pt x="63890" y="5031"/>
                  <a:pt x="63500" y="9353"/>
                  <a:pt x="63500" y="12700"/>
                </a:cubicBezTo>
                <a:cubicBezTo>
                  <a:pt x="63500" y="22284"/>
                  <a:pt x="65617" y="31750"/>
                  <a:pt x="66675" y="41275"/>
                </a:cubicBezTo>
                <a:cubicBezTo>
                  <a:pt x="65617" y="44450"/>
                  <a:pt x="65867" y="48433"/>
                  <a:pt x="63500" y="50800"/>
                </a:cubicBezTo>
                <a:cubicBezTo>
                  <a:pt x="61133" y="53167"/>
                  <a:pt x="57322" y="53975"/>
                  <a:pt x="53975" y="53975"/>
                </a:cubicBezTo>
                <a:cubicBezTo>
                  <a:pt x="44391" y="53975"/>
                  <a:pt x="34925" y="51858"/>
                  <a:pt x="25400" y="50800"/>
                </a:cubicBezTo>
                <a:cubicBezTo>
                  <a:pt x="22225" y="49742"/>
                  <a:pt x="19222" y="47625"/>
                  <a:pt x="15875" y="47625"/>
                </a:cubicBezTo>
                <a:cubicBezTo>
                  <a:pt x="-187" y="47625"/>
                  <a:pt x="5565" y="59878"/>
                  <a:pt x="3175" y="73025"/>
                </a:cubicBezTo>
                <a:cubicBezTo>
                  <a:pt x="2394" y="77318"/>
                  <a:pt x="1058" y="81492"/>
                  <a:pt x="0" y="85725"/>
                </a:cubicBezTo>
                <a:cubicBezTo>
                  <a:pt x="10406" y="92662"/>
                  <a:pt x="4234" y="87842"/>
                  <a:pt x="9525" y="88900"/>
                </a:cubicBezTo>
                <a:close/>
              </a:path>
            </a:pathLst>
          </a:custGeom>
          <a:noFill/>
          <a:ln w="1905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14" descr="Нет описания фото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7" y="-1"/>
            <a:ext cx="4348513" cy="2900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4" descr="Нет описания фото.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641474" y="2"/>
            <a:ext cx="3502520" cy="2336099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4"/>
          <p:cNvSpPr/>
          <p:nvPr/>
        </p:nvSpPr>
        <p:spPr>
          <a:xfrm rot="5400000">
            <a:off x="2000250" y="-2000250"/>
            <a:ext cx="5143500" cy="9144000"/>
          </a:xfrm>
          <a:prstGeom prst="rect">
            <a:avLst/>
          </a:prstGeom>
          <a:gradFill>
            <a:gsLst>
              <a:gs pos="0">
                <a:srgbClr val="E4F0FF"/>
              </a:gs>
              <a:gs pos="45000">
                <a:srgbClr val="E4F0FF"/>
              </a:gs>
              <a:gs pos="100000">
                <a:srgbClr val="F2F2F2">
                  <a:alpha val="0"/>
                </a:srgbClr>
              </a:gs>
            </a:gsLst>
            <a:lin ang="12001174" scaled="0"/>
          </a:gradFill>
          <a:ln>
            <a:noFill/>
          </a:ln>
        </p:spPr>
        <p:txBody>
          <a:bodyPr spcFirstLastPara="1" wrap="square" lIns="41600" tIns="20800" rIns="41600" bIns="208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8" name="Google Shape;68;p14" descr="A black background with a black square&#10;&#10;Description automatically generated with medium confidenc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4704125"/>
            <a:ext cx="1549031" cy="415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378072" y="4454072"/>
            <a:ext cx="693000" cy="675600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</p:pic>
      <p:sp>
        <p:nvSpPr>
          <p:cNvPr id="70" name="Google Shape;70;p14"/>
          <p:cNvSpPr/>
          <p:nvPr/>
        </p:nvSpPr>
        <p:spPr>
          <a:xfrm>
            <a:off x="171400" y="1744424"/>
            <a:ext cx="6503100" cy="646500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9525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Для досягнення мети Програми кошти обласного бюджету в 2026 році спрямовуються на підтримку розвитку галузі тваринництва за такими напрямами: </a:t>
            </a:r>
            <a:endParaRPr sz="1800" b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3" name="Google Shape;73;p14"/>
          <p:cNvSpPr txBox="1"/>
          <p:nvPr/>
        </p:nvSpPr>
        <p:spPr>
          <a:xfrm>
            <a:off x="226900" y="2763488"/>
            <a:ext cx="77496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15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 часткове відшкодування вартості закуплених суб’єктами господарювання племінних козенят, кіз, ярок та вівцематок;</a:t>
            </a:r>
            <a:endParaRPr sz="15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4" name="Google Shape;74;p14"/>
          <p:cNvSpPr txBox="1"/>
          <p:nvPr/>
        </p:nvSpPr>
        <p:spPr>
          <a:xfrm>
            <a:off x="5970025" y="3063238"/>
            <a:ext cx="3000000" cy="4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1900" b="1" i="1">
                <a:solidFill>
                  <a:srgbClr val="1155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700,0 </a:t>
            </a:r>
            <a:r>
              <a:rPr lang="uk" sz="1800" b="1" i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тис грн</a:t>
            </a:r>
            <a:endParaRPr sz="1600" b="1"/>
          </a:p>
        </p:txBody>
      </p:sp>
      <p:sp>
        <p:nvSpPr>
          <p:cNvPr id="75" name="Google Shape;75;p14"/>
          <p:cNvSpPr txBox="1"/>
          <p:nvPr/>
        </p:nvSpPr>
        <p:spPr>
          <a:xfrm>
            <a:off x="171400" y="3558500"/>
            <a:ext cx="78606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15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 дотація  суб’єктам господарювання за приріст корів власного відтворення;</a:t>
            </a:r>
            <a:endParaRPr sz="15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6" name="Google Shape;76;p14"/>
          <p:cNvSpPr txBox="1"/>
          <p:nvPr/>
        </p:nvSpPr>
        <p:spPr>
          <a:xfrm>
            <a:off x="6371750" y="4293225"/>
            <a:ext cx="1822200" cy="4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1900" b="1" i="1">
                <a:solidFill>
                  <a:srgbClr val="1155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1050,0</a:t>
            </a:r>
            <a:r>
              <a:rPr lang="uk" sz="1800" b="1" i="1">
                <a:solidFill>
                  <a:srgbClr val="1155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uk" sz="1800" b="1" i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тис грн</a:t>
            </a:r>
            <a:endParaRPr sz="1600" b="1"/>
          </a:p>
        </p:txBody>
      </p:sp>
      <p:sp>
        <p:nvSpPr>
          <p:cNvPr id="77" name="Google Shape;77;p14"/>
          <p:cNvSpPr txBox="1"/>
          <p:nvPr/>
        </p:nvSpPr>
        <p:spPr>
          <a:xfrm>
            <a:off x="6973800" y="3706375"/>
            <a:ext cx="1728000" cy="4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1900" b="1" i="1">
                <a:solidFill>
                  <a:srgbClr val="1155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900,0</a:t>
            </a:r>
            <a:r>
              <a:rPr lang="uk" sz="1800" b="1" i="1">
                <a:solidFill>
                  <a:srgbClr val="1155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uk" sz="1800" b="1" i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тис грн</a:t>
            </a:r>
            <a:endParaRPr sz="1600" b="1"/>
          </a:p>
        </p:txBody>
      </p:sp>
      <p:sp>
        <p:nvSpPr>
          <p:cNvPr id="78" name="Google Shape;78;p14"/>
          <p:cNvSpPr txBox="1"/>
          <p:nvPr/>
        </p:nvSpPr>
        <p:spPr>
          <a:xfrm>
            <a:off x="706775" y="4137463"/>
            <a:ext cx="61509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15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3. дотація фізичним особам за утримання корів.</a:t>
            </a:r>
            <a:endParaRPr sz="15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" name="Прямокутник 15">
            <a:extLst>
              <a:ext uri="{FF2B5EF4-FFF2-40B4-BE49-F238E27FC236}">
                <a16:creationId xmlns:a16="http://schemas.microsoft.com/office/drawing/2014/main" id="{6C39450B-6B32-4711-A283-6BFCD11E60CF}"/>
              </a:ext>
            </a:extLst>
          </p:cNvPr>
          <p:cNvSpPr/>
          <p:nvPr/>
        </p:nvSpPr>
        <p:spPr>
          <a:xfrm>
            <a:off x="3271003" y="4582990"/>
            <a:ext cx="26019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u="sng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https://cutt.ly/MtYtIGqI</a:t>
            </a:r>
            <a:endParaRPr lang="uk-UA" b="1" dirty="0">
              <a:solidFill>
                <a:srgbClr val="002060"/>
              </a:solidFill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C953D2A-2F24-4B27-BEA3-C49C9130257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94741" y="4106349"/>
            <a:ext cx="953281" cy="95328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Google Shape;83;p15" descr="Нішеві культури: льон олійний – Головне управління Держпродспоживслужби в  Херсонській області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21583" y="1208667"/>
            <a:ext cx="4143375" cy="2336006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5" descr="Нішеві олійні культури в Україні: Мак, гірчиця, сафлор та інші перспективні  рослини — КУРКУЛЬ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0" y="11"/>
            <a:ext cx="3946952" cy="2017879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5"/>
          <p:cNvSpPr/>
          <p:nvPr/>
        </p:nvSpPr>
        <p:spPr>
          <a:xfrm rot="5400000">
            <a:off x="2012850" y="-2009925"/>
            <a:ext cx="5118300" cy="9144000"/>
          </a:xfrm>
          <a:prstGeom prst="rect">
            <a:avLst/>
          </a:prstGeom>
          <a:gradFill>
            <a:gsLst>
              <a:gs pos="0">
                <a:srgbClr val="E4F0FF"/>
              </a:gs>
              <a:gs pos="45000">
                <a:srgbClr val="E4F0FF"/>
              </a:gs>
              <a:gs pos="100000">
                <a:srgbClr val="F2F2F2">
                  <a:alpha val="0"/>
                </a:srgbClr>
              </a:gs>
            </a:gsLst>
            <a:lin ang="12001174" scaled="0"/>
          </a:gradFill>
          <a:ln>
            <a:noFill/>
          </a:ln>
        </p:spPr>
        <p:txBody>
          <a:bodyPr spcFirstLastPara="1" wrap="square" lIns="41600" tIns="20800" rIns="41600" bIns="208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15"/>
          <p:cNvSpPr/>
          <p:nvPr/>
        </p:nvSpPr>
        <p:spPr>
          <a:xfrm>
            <a:off x="70758" y="345422"/>
            <a:ext cx="8794200" cy="109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16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Для стимулювання розвитку галузі рослинництва та диверсифікації виробництва фінансова підтримка з обласного бюджету Київської області надається за напрямом часткового відшкодування вартості придбаного </a:t>
            </a:r>
            <a:r>
              <a:rPr lang="uk" sz="16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суб’єктами господарювання </a:t>
            </a:r>
            <a:r>
              <a:rPr lang="uk" sz="16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насіння </a:t>
            </a:r>
            <a:r>
              <a:rPr lang="uk" sz="16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нішевих технічних культур (льону, гірчиці, коріандру)</a:t>
            </a:r>
            <a:r>
              <a:rPr lang="uk" sz="16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16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15"/>
          <p:cNvSpPr/>
          <p:nvPr/>
        </p:nvSpPr>
        <p:spPr>
          <a:xfrm>
            <a:off x="70758" y="2000974"/>
            <a:ext cx="8117700" cy="9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1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 метою створення та розширення переробних потужностей в агропромисловому комплексі області фінансова підтримка з обласного бюджету Київської області надається за напрямом часткового відшкодування витрат суб’єктів господарювання на</a:t>
            </a:r>
            <a:r>
              <a:rPr lang="uk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uk" sz="1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створення</a:t>
            </a:r>
            <a:r>
              <a:rPr lang="uk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uk" sz="1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нових виробництв переробної промисловості або збільшення потужностей наявних виробництв переробної промисловості. </a:t>
            </a:r>
            <a:endParaRPr sz="16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8" name="Google Shape;88;p15" descr="A black background with a black square&#10;&#10;Description automatically generated with medium confidenc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4696675"/>
            <a:ext cx="1582769" cy="424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289100" y="4442425"/>
            <a:ext cx="782100" cy="687300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</p:pic>
      <p:sp>
        <p:nvSpPr>
          <p:cNvPr id="90" name="Google Shape;90;p15"/>
          <p:cNvSpPr txBox="1"/>
          <p:nvPr/>
        </p:nvSpPr>
        <p:spPr>
          <a:xfrm>
            <a:off x="5709050" y="1326986"/>
            <a:ext cx="24639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2200" b="1" i="1" dirty="0">
                <a:solidFill>
                  <a:srgbClr val="1155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2000,0</a:t>
            </a:r>
            <a:r>
              <a:rPr lang="uk" sz="2000" b="1" i="1" dirty="0">
                <a:solidFill>
                  <a:srgbClr val="1155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uk" sz="2000" b="1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тис грн</a:t>
            </a:r>
            <a:endParaRPr sz="1800" b="1" dirty="0"/>
          </a:p>
        </p:txBody>
      </p:sp>
      <p:sp>
        <p:nvSpPr>
          <p:cNvPr id="91" name="Google Shape;91;p15"/>
          <p:cNvSpPr txBox="1"/>
          <p:nvPr/>
        </p:nvSpPr>
        <p:spPr>
          <a:xfrm>
            <a:off x="5447777" y="3229449"/>
            <a:ext cx="24639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2400" b="1" i="1" dirty="0">
                <a:solidFill>
                  <a:srgbClr val="1155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8778,0</a:t>
            </a:r>
            <a:r>
              <a:rPr lang="uk" sz="2200" b="1" i="1" dirty="0">
                <a:solidFill>
                  <a:srgbClr val="1155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uk" sz="2200" b="1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тис грн</a:t>
            </a:r>
            <a:endParaRPr sz="2000" b="1" dirty="0"/>
          </a:p>
        </p:txBody>
      </p:sp>
      <p:sp>
        <p:nvSpPr>
          <p:cNvPr id="11" name="Прямокутник 10">
            <a:extLst>
              <a:ext uri="{FF2B5EF4-FFF2-40B4-BE49-F238E27FC236}">
                <a16:creationId xmlns:a16="http://schemas.microsoft.com/office/drawing/2014/main" id="{E48E7F78-83BC-4EFE-9F5E-0F07F88D90DF}"/>
              </a:ext>
            </a:extLst>
          </p:cNvPr>
          <p:cNvSpPr/>
          <p:nvPr/>
        </p:nvSpPr>
        <p:spPr>
          <a:xfrm>
            <a:off x="4191276" y="4613412"/>
            <a:ext cx="26019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u="sng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https://cutt.ly/MtYtIGqI</a:t>
            </a:r>
            <a:endParaRPr lang="uk-UA" b="1" dirty="0">
              <a:solidFill>
                <a:srgbClr val="002060"/>
              </a:solidFill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26B6C346-948F-41F4-931C-42EC6ED1432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64359" y="4013003"/>
            <a:ext cx="953281" cy="95328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25E351B-B0CA-7995-1839-5974061072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4655" y="866281"/>
            <a:ext cx="2420541" cy="1592461"/>
          </a:xfrm>
          <a:prstGeom prst="rect">
            <a:avLst/>
          </a:prstGeom>
        </p:spPr>
      </p:pic>
      <p:sp>
        <p:nvSpPr>
          <p:cNvPr id="11" name="Google Shape;67;p14">
            <a:extLst>
              <a:ext uri="{FF2B5EF4-FFF2-40B4-BE49-F238E27FC236}">
                <a16:creationId xmlns:a16="http://schemas.microsoft.com/office/drawing/2014/main" id="{383D2C24-2591-4B4B-B319-DB203F2F7A02}"/>
              </a:ext>
            </a:extLst>
          </p:cNvPr>
          <p:cNvSpPr/>
          <p:nvPr/>
        </p:nvSpPr>
        <p:spPr>
          <a:xfrm rot="5400000">
            <a:off x="2000250" y="-2000250"/>
            <a:ext cx="5143500" cy="9144000"/>
          </a:xfrm>
          <a:prstGeom prst="rect">
            <a:avLst/>
          </a:prstGeom>
          <a:gradFill>
            <a:gsLst>
              <a:gs pos="0">
                <a:srgbClr val="E4F0FF"/>
              </a:gs>
              <a:gs pos="45000">
                <a:srgbClr val="E4F0FF"/>
              </a:gs>
              <a:gs pos="100000">
                <a:srgbClr val="F2F2F2">
                  <a:alpha val="0"/>
                </a:srgbClr>
              </a:gs>
            </a:gsLst>
            <a:lin ang="12001174" scaled="0"/>
          </a:gradFill>
          <a:ln>
            <a:noFill/>
          </a:ln>
        </p:spPr>
        <p:txBody>
          <a:bodyPr spcFirstLastPara="1" wrap="square" lIns="41600" tIns="20800" rIns="41600" bIns="208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Google Shape;70;p14">
            <a:extLst>
              <a:ext uri="{FF2B5EF4-FFF2-40B4-BE49-F238E27FC236}">
                <a16:creationId xmlns:a16="http://schemas.microsoft.com/office/drawing/2014/main" id="{4EE62FF9-6409-476A-80AF-A9DB5FAB830F}"/>
              </a:ext>
            </a:extLst>
          </p:cNvPr>
          <p:cNvSpPr/>
          <p:nvPr/>
        </p:nvSpPr>
        <p:spPr>
          <a:xfrm>
            <a:off x="-1" y="295206"/>
            <a:ext cx="5157789" cy="690631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9525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Часткове відшкодування вартості закуплених</a:t>
            </a:r>
          </a:p>
          <a:p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суб’єктами господарювання племінних кізочок, </a:t>
            </a:r>
            <a:r>
              <a:rPr lang="uk-UA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козематок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ярок та вівцематок</a:t>
            </a:r>
          </a:p>
        </p:txBody>
      </p:sp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id="{330533C3-F44A-48CE-B135-F57E05917392}"/>
              </a:ext>
            </a:extLst>
          </p:cNvPr>
          <p:cNvSpPr/>
          <p:nvPr/>
        </p:nvSpPr>
        <p:spPr>
          <a:xfrm>
            <a:off x="475059" y="2302994"/>
            <a:ext cx="4572000" cy="95365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</a:pPr>
            <a:endParaRPr lang="uk-UA" sz="1100" kern="100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</a:pPr>
            <a:r>
              <a:rPr lang="uk-UA" kern="1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обсязі до 30% від фактичної вартості тварин (без ПДВ), але не більше ніж 5 тис. грн за кожну закуплену голову.</a:t>
            </a:r>
            <a:endParaRPr lang="uk-UA" sz="1100" kern="100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</a:pPr>
            <a:r>
              <a:rPr lang="uk-UA" kern="1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uk-UA" sz="1100" kern="100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F44D11DB-25C4-4C46-90A3-83541E9DD132}"/>
              </a:ext>
            </a:extLst>
          </p:cNvPr>
          <p:cNvSpPr/>
          <p:nvPr/>
        </p:nvSpPr>
        <p:spPr>
          <a:xfrm>
            <a:off x="4864894" y="372658"/>
            <a:ext cx="4572000" cy="31149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</a:pPr>
            <a:r>
              <a:rPr lang="uk-UA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Отримувачі коштів обласного бюджету  </a:t>
            </a:r>
            <a:endParaRPr lang="uk-UA" sz="1100" b="1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id="{EE52B36B-91FE-4A7B-A57D-C31E114ACCFA}"/>
              </a:ext>
            </a:extLst>
          </p:cNvPr>
          <p:cNvSpPr/>
          <p:nvPr/>
        </p:nvSpPr>
        <p:spPr>
          <a:xfrm>
            <a:off x="5223931" y="1255229"/>
            <a:ext cx="3957637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kern="1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зареєстровані у Київській області суб’єкти господарювання (юридичні особи та ФОП), які у поточному бюджетному році закупили у суб’єктів господарювання племінні кізочки, </a:t>
            </a:r>
            <a:r>
              <a:rPr lang="uk-UA" kern="1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козематки</a:t>
            </a:r>
            <a:r>
              <a:rPr lang="uk-UA" kern="1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ярки та вівцематки</a:t>
            </a:r>
            <a:endParaRPr lang="uk-UA" dirty="0">
              <a:solidFill>
                <a:srgbClr val="0070C0"/>
              </a:solidFill>
            </a:endParaRPr>
          </a:p>
        </p:txBody>
      </p:sp>
      <p:sp>
        <p:nvSpPr>
          <p:cNvPr id="7" name="Стрілка: униз 6">
            <a:extLst>
              <a:ext uri="{FF2B5EF4-FFF2-40B4-BE49-F238E27FC236}">
                <a16:creationId xmlns:a16="http://schemas.microsoft.com/office/drawing/2014/main" id="{DCB9663E-7EC3-4CB7-88CC-A4574AEF6478}"/>
              </a:ext>
            </a:extLst>
          </p:cNvPr>
          <p:cNvSpPr/>
          <p:nvPr/>
        </p:nvSpPr>
        <p:spPr>
          <a:xfrm>
            <a:off x="6950868" y="799392"/>
            <a:ext cx="364332" cy="39972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Стрілка: униз 7">
            <a:extLst>
              <a:ext uri="{FF2B5EF4-FFF2-40B4-BE49-F238E27FC236}">
                <a16:creationId xmlns:a16="http://schemas.microsoft.com/office/drawing/2014/main" id="{990EE979-F4F0-459D-A9B7-105F79C18577}"/>
              </a:ext>
            </a:extLst>
          </p:cNvPr>
          <p:cNvSpPr/>
          <p:nvPr/>
        </p:nvSpPr>
        <p:spPr>
          <a:xfrm>
            <a:off x="2578893" y="2061382"/>
            <a:ext cx="364332" cy="39972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82ED3DA9-E1E0-4424-A169-CAFFF676239A}"/>
              </a:ext>
            </a:extLst>
          </p:cNvPr>
          <p:cNvSpPr/>
          <p:nvPr/>
        </p:nvSpPr>
        <p:spPr>
          <a:xfrm>
            <a:off x="2002301" y="1585547"/>
            <a:ext cx="1517516" cy="311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uk-UA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Відшкодування</a:t>
            </a:r>
            <a:endParaRPr lang="uk-UA" sz="1100" b="1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id="{22201F9E-FDFC-4E2B-819A-EE7D4D642893}"/>
              </a:ext>
            </a:extLst>
          </p:cNvPr>
          <p:cNvSpPr/>
          <p:nvPr/>
        </p:nvSpPr>
        <p:spPr>
          <a:xfrm>
            <a:off x="72800" y="3420477"/>
            <a:ext cx="8436769" cy="11284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uk-UA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Конкурсна комісія приймає заявки до </a:t>
            </a:r>
            <a:r>
              <a:rPr lang="uk-UA" sz="1600" b="1" kern="1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01 жовтня.</a:t>
            </a:r>
            <a:endParaRPr lang="uk-UA" sz="1200" b="1" kern="100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uk-UA" sz="1600" b="1" kern="1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uk-UA" sz="1200" b="1" kern="100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uk-UA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Конкурсна комісія у 2026 році прийматиме рішення про розподіл коштів між заявниками до </a:t>
            </a:r>
            <a:r>
              <a:rPr lang="uk-UA" sz="1600" kern="1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15 липня </a:t>
            </a:r>
            <a:r>
              <a:rPr lang="uk-UA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(щодо заявок, поданих травні - червні) та до </a:t>
            </a:r>
            <a:r>
              <a:rPr lang="uk-UA" sz="1600" kern="1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15 жовтня </a:t>
            </a:r>
            <a:r>
              <a:rPr lang="uk-UA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(щодо заявок,  поданих у липні - вересні).  </a:t>
            </a:r>
            <a:endParaRPr lang="uk-UA" sz="11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Google Shape;58;p13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BBC73122-CDFC-4C06-8B77-C9D1621C30B0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4578176"/>
            <a:ext cx="1998550" cy="536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89;p15">
            <a:extLst>
              <a:ext uri="{FF2B5EF4-FFF2-40B4-BE49-F238E27FC236}">
                <a16:creationId xmlns:a16="http://schemas.microsoft.com/office/drawing/2014/main" id="{D7D0C44B-239D-4AA6-A722-765E9FCB15FB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289100" y="4442425"/>
            <a:ext cx="782100" cy="687300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</p:pic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1E9EA406-2403-4FF1-981C-74C90647AF05}"/>
              </a:ext>
            </a:extLst>
          </p:cNvPr>
          <p:cNvSpPr/>
          <p:nvPr/>
        </p:nvSpPr>
        <p:spPr>
          <a:xfrm>
            <a:off x="6111169" y="4786075"/>
            <a:ext cx="200086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https://cutt.ly/ftVgVa39</a:t>
            </a:r>
            <a:endParaRPr lang="uk-UA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7B0B2503-8ED1-4A88-9866-CE2D56B5C49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40229" y="2600126"/>
            <a:ext cx="1166812" cy="1166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3210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36B99E43-8200-5E9A-85B7-5AFA10BE63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9769" y="781999"/>
            <a:ext cx="2421089" cy="2018116"/>
          </a:xfrm>
          <a:prstGeom prst="rect">
            <a:avLst/>
          </a:prstGeom>
        </p:spPr>
      </p:pic>
      <p:sp>
        <p:nvSpPr>
          <p:cNvPr id="11" name="Google Shape;67;p14">
            <a:extLst>
              <a:ext uri="{FF2B5EF4-FFF2-40B4-BE49-F238E27FC236}">
                <a16:creationId xmlns:a16="http://schemas.microsoft.com/office/drawing/2014/main" id="{921D6EDA-6611-427B-8345-BBF01B46BDE6}"/>
              </a:ext>
            </a:extLst>
          </p:cNvPr>
          <p:cNvSpPr/>
          <p:nvPr/>
        </p:nvSpPr>
        <p:spPr>
          <a:xfrm rot="5400000">
            <a:off x="2000250" y="-2000250"/>
            <a:ext cx="5143500" cy="9144000"/>
          </a:xfrm>
          <a:prstGeom prst="rect">
            <a:avLst/>
          </a:prstGeom>
          <a:gradFill>
            <a:gsLst>
              <a:gs pos="0">
                <a:srgbClr val="E4F0FF"/>
              </a:gs>
              <a:gs pos="45000">
                <a:srgbClr val="E4F0FF"/>
              </a:gs>
              <a:gs pos="100000">
                <a:srgbClr val="F2F2F2">
                  <a:alpha val="0"/>
                </a:srgbClr>
              </a:gs>
            </a:gsLst>
            <a:lin ang="12001174" scaled="0"/>
          </a:gradFill>
          <a:ln>
            <a:noFill/>
          </a:ln>
        </p:spPr>
        <p:txBody>
          <a:bodyPr spcFirstLastPara="1" wrap="square" lIns="41600" tIns="20800" rIns="41600" bIns="208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Google Shape;70;p14">
            <a:extLst>
              <a:ext uri="{FF2B5EF4-FFF2-40B4-BE49-F238E27FC236}">
                <a16:creationId xmlns:a16="http://schemas.microsoft.com/office/drawing/2014/main" id="{4EE62FF9-6409-476A-80AF-A9DB5FAB830F}"/>
              </a:ext>
            </a:extLst>
          </p:cNvPr>
          <p:cNvSpPr/>
          <p:nvPr/>
        </p:nvSpPr>
        <p:spPr>
          <a:xfrm>
            <a:off x="57149" y="396632"/>
            <a:ext cx="3779045" cy="433457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9525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Дотація  суб’єктам господарювання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приріст корів власного відтворення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id="{330533C3-F44A-48CE-B135-F57E05917392}"/>
              </a:ext>
            </a:extLst>
          </p:cNvPr>
          <p:cNvSpPr/>
          <p:nvPr/>
        </p:nvSpPr>
        <p:spPr>
          <a:xfrm>
            <a:off x="128587" y="2009884"/>
            <a:ext cx="4572000" cy="51918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</a:pPr>
            <a:endParaRPr lang="uk-UA" sz="1100" kern="100" dirty="0">
              <a:solidFill>
                <a:srgbClr val="0070C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</a:pPr>
            <a:r>
              <a:rPr lang="uk-UA" sz="1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3000</a:t>
            </a:r>
            <a:r>
              <a:rPr lang="uk-UA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гривень за одну голову </a:t>
            </a:r>
            <a:r>
              <a:rPr lang="uk-UA" kern="1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uk-UA" sz="1100" kern="100" dirty="0">
              <a:solidFill>
                <a:srgbClr val="0070C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F44D11DB-25C4-4C46-90A3-83541E9DD132}"/>
              </a:ext>
            </a:extLst>
          </p:cNvPr>
          <p:cNvSpPr/>
          <p:nvPr/>
        </p:nvSpPr>
        <p:spPr>
          <a:xfrm>
            <a:off x="4725700" y="282169"/>
            <a:ext cx="4572000" cy="31149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</a:pP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Дотація надається</a:t>
            </a:r>
            <a:endParaRPr lang="uk-UA" sz="1100" b="1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id="{EE52B36B-91FE-4A7B-A57D-C31E114ACCFA}"/>
              </a:ext>
            </a:extLst>
          </p:cNvPr>
          <p:cNvSpPr/>
          <p:nvPr/>
        </p:nvSpPr>
        <p:spPr>
          <a:xfrm>
            <a:off x="5186363" y="1140131"/>
            <a:ext cx="3957637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суб’єктам господарювання, зареєстрованим у Київській області, які є юридичними особами, за кожну наявну прирощену корову власного відтворення, на яку збільшено основне стадо станом на 1 липня поточного року порівняно з наявним поголів’ям корів станом на 1 січня поточного року</a:t>
            </a:r>
            <a:endParaRPr lang="uk-UA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трілка: униз 6">
            <a:extLst>
              <a:ext uri="{FF2B5EF4-FFF2-40B4-BE49-F238E27FC236}">
                <a16:creationId xmlns:a16="http://schemas.microsoft.com/office/drawing/2014/main" id="{DCB9663E-7EC3-4CB7-88CC-A4574AEF6478}"/>
              </a:ext>
            </a:extLst>
          </p:cNvPr>
          <p:cNvSpPr/>
          <p:nvPr/>
        </p:nvSpPr>
        <p:spPr>
          <a:xfrm>
            <a:off x="6768814" y="613360"/>
            <a:ext cx="364332" cy="39972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Стрілка: униз 7">
            <a:extLst>
              <a:ext uri="{FF2B5EF4-FFF2-40B4-BE49-F238E27FC236}">
                <a16:creationId xmlns:a16="http://schemas.microsoft.com/office/drawing/2014/main" id="{990EE979-F4F0-459D-A9B7-105F79C18577}"/>
              </a:ext>
            </a:extLst>
          </p:cNvPr>
          <p:cNvSpPr/>
          <p:nvPr/>
        </p:nvSpPr>
        <p:spPr>
          <a:xfrm>
            <a:off x="2178843" y="1718401"/>
            <a:ext cx="364332" cy="39972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82ED3DA9-E1E0-4424-A169-CAFFF676239A}"/>
              </a:ext>
            </a:extLst>
          </p:cNvPr>
          <p:cNvSpPr/>
          <p:nvPr/>
        </p:nvSpPr>
        <p:spPr>
          <a:xfrm>
            <a:off x="1946671" y="1207045"/>
            <a:ext cx="1517516" cy="311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uk-UA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Дотація</a:t>
            </a:r>
            <a:endParaRPr lang="uk-UA" sz="1100" b="1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id="{22201F9E-FDFC-4E2B-819A-EE7D4D642893}"/>
              </a:ext>
            </a:extLst>
          </p:cNvPr>
          <p:cNvSpPr/>
          <p:nvPr/>
        </p:nvSpPr>
        <p:spPr>
          <a:xfrm>
            <a:off x="57149" y="3488280"/>
            <a:ext cx="8436769" cy="10978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uk-UA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Конкурсна комісія приймає заявки до </a:t>
            </a:r>
            <a:r>
              <a:rPr lang="uk-UA" sz="1600" b="1" kern="1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01 жовтня.</a:t>
            </a:r>
            <a:endParaRPr lang="uk-UA" sz="1200" b="1" kern="100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uk-UA" sz="1600" b="1" kern="1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uk-UA" sz="1200" b="1" kern="100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Конкурсна комісія у 2026 році прийматиме рішення про розподіл коштів між заявниками до </a:t>
            </a:r>
            <a:r>
              <a:rPr lang="uk-UA" sz="1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r>
              <a:rPr lang="uk-UA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жовтня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(щодо заявок,  поданих у травні  - вересні).</a:t>
            </a:r>
            <a:r>
              <a:rPr lang="uk-UA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endParaRPr lang="uk-UA" sz="1100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Google Shape;58;p13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695C6E50-E269-4955-AF35-2C62554C0EEB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578176"/>
            <a:ext cx="1998550" cy="536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89;p15">
            <a:extLst>
              <a:ext uri="{FF2B5EF4-FFF2-40B4-BE49-F238E27FC236}">
                <a16:creationId xmlns:a16="http://schemas.microsoft.com/office/drawing/2014/main" id="{B756F115-1342-4B59-998F-CC5E333D7E9F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289100" y="4442425"/>
            <a:ext cx="782100" cy="687300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</p:pic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C29A0C15-7128-4D82-B877-B3D5D5FE642D}"/>
              </a:ext>
            </a:extLst>
          </p:cNvPr>
          <p:cNvSpPr/>
          <p:nvPr/>
        </p:nvSpPr>
        <p:spPr>
          <a:xfrm>
            <a:off x="5928364" y="4707442"/>
            <a:ext cx="211949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https://cutt.ly/HtVg1Dga</a:t>
            </a:r>
            <a:endParaRPr lang="uk-UA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67073EAB-0DA9-4032-BE92-546DDE64BEF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44309" y="2789387"/>
            <a:ext cx="1238250" cy="123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4791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Як безприв'язне утримання корів впливає на приріст поголів'я">
            <a:extLst>
              <a:ext uri="{FF2B5EF4-FFF2-40B4-BE49-F238E27FC236}">
                <a16:creationId xmlns:a16="http://schemas.microsoft.com/office/drawing/2014/main" id="{DCE2D0E5-BE7A-49E3-A82E-F8A7DEB212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7114" y="2760530"/>
            <a:ext cx="1712259" cy="963146"/>
          </a:xfrm>
          <a:prstGeom prst="rect">
            <a:avLst/>
          </a:prstGeom>
          <a:noFill/>
          <a:effectLst>
            <a:softEdge rad="762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Утримання корів у зимовий період – Грицівська ТГ">
            <a:extLst>
              <a:ext uri="{FF2B5EF4-FFF2-40B4-BE49-F238E27FC236}">
                <a16:creationId xmlns:a16="http://schemas.microsoft.com/office/drawing/2014/main" id="{AF34F5AF-7F15-4A4C-BC2B-6AC857D861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6971" y="128563"/>
            <a:ext cx="2223247" cy="648447"/>
          </a:xfrm>
          <a:prstGeom prst="rect">
            <a:avLst/>
          </a:prstGeom>
          <a:noFill/>
          <a:effectLst>
            <a:softEdge rad="254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Google Shape;67;p14">
            <a:extLst>
              <a:ext uri="{FF2B5EF4-FFF2-40B4-BE49-F238E27FC236}">
                <a16:creationId xmlns:a16="http://schemas.microsoft.com/office/drawing/2014/main" id="{A05C364D-EF7C-4F05-BAEF-89CA02598AE2}"/>
              </a:ext>
            </a:extLst>
          </p:cNvPr>
          <p:cNvSpPr/>
          <p:nvPr/>
        </p:nvSpPr>
        <p:spPr>
          <a:xfrm rot="5400000">
            <a:off x="2003029" y="-2014025"/>
            <a:ext cx="5143500" cy="9144000"/>
          </a:xfrm>
          <a:prstGeom prst="rect">
            <a:avLst/>
          </a:prstGeom>
          <a:gradFill>
            <a:gsLst>
              <a:gs pos="0">
                <a:srgbClr val="E4F0FF"/>
              </a:gs>
              <a:gs pos="45000">
                <a:srgbClr val="E4F0FF"/>
              </a:gs>
              <a:gs pos="100000">
                <a:srgbClr val="F2F2F2">
                  <a:alpha val="0"/>
                </a:srgbClr>
              </a:gs>
            </a:gsLst>
            <a:lin ang="12001174" scaled="0"/>
          </a:gradFill>
          <a:ln>
            <a:noFill/>
          </a:ln>
        </p:spPr>
        <p:txBody>
          <a:bodyPr spcFirstLastPara="1" wrap="square" lIns="41600" tIns="20800" rIns="41600" bIns="208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Google Shape;70;p14">
            <a:extLst>
              <a:ext uri="{FF2B5EF4-FFF2-40B4-BE49-F238E27FC236}">
                <a16:creationId xmlns:a16="http://schemas.microsoft.com/office/drawing/2014/main" id="{4EE62FF9-6409-476A-80AF-A9DB5FAB830F}"/>
              </a:ext>
            </a:extLst>
          </p:cNvPr>
          <p:cNvSpPr/>
          <p:nvPr/>
        </p:nvSpPr>
        <p:spPr>
          <a:xfrm>
            <a:off x="128587" y="453768"/>
            <a:ext cx="4043363" cy="433457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9525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Дотація фізичним особам за утримання корів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id="{330533C3-F44A-48CE-B135-F57E05917392}"/>
              </a:ext>
            </a:extLst>
          </p:cNvPr>
          <p:cNvSpPr/>
          <p:nvPr/>
        </p:nvSpPr>
        <p:spPr>
          <a:xfrm>
            <a:off x="128587" y="2009884"/>
            <a:ext cx="4572000" cy="71904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</a:pPr>
            <a:endParaRPr lang="uk-UA" sz="1100" kern="100" dirty="0">
              <a:solidFill>
                <a:srgbClr val="0070C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</a:pPr>
            <a:r>
              <a:rPr lang="uk-UA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кожну наявну станом на 01 липня поточного року корову в сумі до 1 500 гривень</a:t>
            </a:r>
            <a:r>
              <a:rPr lang="uk-UA" kern="1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uk-UA" sz="1100" kern="100" dirty="0">
              <a:solidFill>
                <a:srgbClr val="0070C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F44D11DB-25C4-4C46-90A3-83541E9DD132}"/>
              </a:ext>
            </a:extLst>
          </p:cNvPr>
          <p:cNvSpPr/>
          <p:nvPr/>
        </p:nvSpPr>
        <p:spPr>
          <a:xfrm>
            <a:off x="4753373" y="933378"/>
            <a:ext cx="4572000" cy="31149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</a:pP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Отримувачами коштів обласного бюджету </a:t>
            </a:r>
            <a:endParaRPr lang="uk-UA" sz="1100" b="1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id="{EE52B36B-91FE-4A7B-A57D-C31E114ACCFA}"/>
              </a:ext>
            </a:extLst>
          </p:cNvPr>
          <p:cNvSpPr/>
          <p:nvPr/>
        </p:nvSpPr>
        <p:spPr>
          <a:xfrm>
            <a:off x="5186363" y="1825885"/>
            <a:ext cx="395763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фізичні особи, у власності яких перебуває від двох корів, які утримуються в Київській області станом на 01 липня поточного року</a:t>
            </a:r>
          </a:p>
        </p:txBody>
      </p:sp>
      <p:sp>
        <p:nvSpPr>
          <p:cNvPr id="7" name="Стрілка: униз 6">
            <a:extLst>
              <a:ext uri="{FF2B5EF4-FFF2-40B4-BE49-F238E27FC236}">
                <a16:creationId xmlns:a16="http://schemas.microsoft.com/office/drawing/2014/main" id="{DCB9663E-7EC3-4CB7-88CC-A4574AEF6478}"/>
              </a:ext>
            </a:extLst>
          </p:cNvPr>
          <p:cNvSpPr/>
          <p:nvPr/>
        </p:nvSpPr>
        <p:spPr>
          <a:xfrm>
            <a:off x="6922295" y="1345091"/>
            <a:ext cx="364332" cy="39972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Стрілка: униз 7">
            <a:extLst>
              <a:ext uri="{FF2B5EF4-FFF2-40B4-BE49-F238E27FC236}">
                <a16:creationId xmlns:a16="http://schemas.microsoft.com/office/drawing/2014/main" id="{990EE979-F4F0-459D-A9B7-105F79C18577}"/>
              </a:ext>
            </a:extLst>
          </p:cNvPr>
          <p:cNvSpPr/>
          <p:nvPr/>
        </p:nvSpPr>
        <p:spPr>
          <a:xfrm>
            <a:off x="2178843" y="1718401"/>
            <a:ext cx="364332" cy="39972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82ED3DA9-E1E0-4424-A169-CAFFF676239A}"/>
              </a:ext>
            </a:extLst>
          </p:cNvPr>
          <p:cNvSpPr/>
          <p:nvPr/>
        </p:nvSpPr>
        <p:spPr>
          <a:xfrm>
            <a:off x="1946671" y="1207045"/>
            <a:ext cx="1517516" cy="311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uk-UA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Дотація</a:t>
            </a:r>
            <a:endParaRPr lang="uk-UA" sz="1100" b="1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id="{22201F9E-FDFC-4E2B-819A-EE7D4D642893}"/>
              </a:ext>
            </a:extLst>
          </p:cNvPr>
          <p:cNvSpPr/>
          <p:nvPr/>
        </p:nvSpPr>
        <p:spPr>
          <a:xfrm>
            <a:off x="69228" y="3396227"/>
            <a:ext cx="8436769" cy="10978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uk-UA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Конкурсна комісія приймає заявки до </a:t>
            </a:r>
            <a:r>
              <a:rPr lang="uk-UA" sz="1600" b="1" kern="1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01 жовтня.</a:t>
            </a:r>
            <a:endParaRPr lang="uk-UA" sz="1200" b="1" kern="100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uk-UA" sz="1600" b="1" kern="1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uk-UA" sz="1200" b="1" kern="100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Конкурсна комісія у 2026 році прийматиме рішення про розподіл коштів між заявниками до </a:t>
            </a:r>
            <a:r>
              <a:rPr lang="uk-UA" sz="1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r>
              <a:rPr lang="uk-UA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жовтня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(щодо заявок,  поданих у травні  - вересні).</a:t>
            </a:r>
            <a:r>
              <a:rPr lang="uk-UA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endParaRPr lang="uk-UA" sz="1100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4" name="Google Shape;58;p13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8F75B1B8-CDB9-4C37-BEDC-1DA284E47983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4578176"/>
            <a:ext cx="1998550" cy="536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89;p15">
            <a:extLst>
              <a:ext uri="{FF2B5EF4-FFF2-40B4-BE49-F238E27FC236}">
                <a16:creationId xmlns:a16="http://schemas.microsoft.com/office/drawing/2014/main" id="{A926EF39-D4E7-44D8-B90A-F5507BEEC012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289100" y="4442425"/>
            <a:ext cx="782100" cy="687300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</p:pic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991C84F7-16B6-4403-985E-3ADC2ADBF35A}"/>
              </a:ext>
            </a:extLst>
          </p:cNvPr>
          <p:cNvSpPr/>
          <p:nvPr/>
        </p:nvSpPr>
        <p:spPr>
          <a:xfrm>
            <a:off x="6127937" y="4805506"/>
            <a:ext cx="205056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https://cutt.ly/ktVg2bV8</a:t>
            </a:r>
            <a:endParaRPr lang="uk-UA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2F03AE13-F037-4490-BDD0-6D58E69CB93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81953" y="2716235"/>
            <a:ext cx="1090493" cy="1090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3497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B44768F7-C25B-D37B-E577-4550C92750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696246">
            <a:off x="7212620" y="-34979"/>
            <a:ext cx="1731800" cy="2071279"/>
          </a:xfrm>
          <a:prstGeom prst="rect">
            <a:avLst/>
          </a:prstGeom>
        </p:spPr>
      </p:pic>
      <p:sp>
        <p:nvSpPr>
          <p:cNvPr id="15" name="Google Shape;67;p14">
            <a:extLst>
              <a:ext uri="{FF2B5EF4-FFF2-40B4-BE49-F238E27FC236}">
                <a16:creationId xmlns:a16="http://schemas.microsoft.com/office/drawing/2014/main" id="{E43B7B80-2357-4E41-A531-FE23522C8E3C}"/>
              </a:ext>
            </a:extLst>
          </p:cNvPr>
          <p:cNvSpPr/>
          <p:nvPr/>
        </p:nvSpPr>
        <p:spPr>
          <a:xfrm rot="5400000">
            <a:off x="2000250" y="-2000250"/>
            <a:ext cx="5143500" cy="9144000"/>
          </a:xfrm>
          <a:prstGeom prst="rect">
            <a:avLst/>
          </a:prstGeom>
          <a:gradFill>
            <a:gsLst>
              <a:gs pos="0">
                <a:srgbClr val="E4F0FF"/>
              </a:gs>
              <a:gs pos="45000">
                <a:srgbClr val="E4F0FF"/>
              </a:gs>
              <a:gs pos="100000">
                <a:srgbClr val="F2F2F2">
                  <a:alpha val="0"/>
                </a:srgbClr>
              </a:gs>
            </a:gsLst>
            <a:lin ang="12001174" scaled="0"/>
          </a:gradFill>
          <a:ln>
            <a:noFill/>
          </a:ln>
        </p:spPr>
        <p:txBody>
          <a:bodyPr spcFirstLastPara="1" wrap="square" lIns="41600" tIns="20800" rIns="41600" bIns="208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Google Shape;70;p14">
            <a:extLst>
              <a:ext uri="{FF2B5EF4-FFF2-40B4-BE49-F238E27FC236}">
                <a16:creationId xmlns:a16="http://schemas.microsoft.com/office/drawing/2014/main" id="{4EE62FF9-6409-476A-80AF-A9DB5FAB830F}"/>
              </a:ext>
            </a:extLst>
          </p:cNvPr>
          <p:cNvSpPr/>
          <p:nvPr/>
        </p:nvSpPr>
        <p:spPr>
          <a:xfrm>
            <a:off x="128587" y="239334"/>
            <a:ext cx="4800089" cy="891323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9525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Часткове відшкодування вартості придбаного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суб’єктами господарювання насіння </a:t>
            </a:r>
            <a:r>
              <a:rPr lang="uk-UA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нішевих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технічних культур (льону, гірчиці, коріандру)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id="{330533C3-F44A-48CE-B135-F57E05917392}"/>
              </a:ext>
            </a:extLst>
          </p:cNvPr>
          <p:cNvSpPr/>
          <p:nvPr/>
        </p:nvSpPr>
        <p:spPr>
          <a:xfrm>
            <a:off x="128587" y="2009884"/>
            <a:ext cx="4572000" cy="118006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</a:pPr>
            <a:endParaRPr lang="uk-UA" sz="1100" kern="100" dirty="0">
              <a:solidFill>
                <a:srgbClr val="0070C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</a:pPr>
            <a:r>
              <a:rPr lang="uk-UA" kern="1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до 50 відсотків вартості (без ПДВ) придбаного суб’єктами господарювання сертифікованого насіння сільськогосподарських культур українського виробництва (гірчиці, льону, коріандру)</a:t>
            </a:r>
            <a:endParaRPr lang="uk-UA" sz="1100" kern="100" dirty="0">
              <a:solidFill>
                <a:srgbClr val="0070C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F44D11DB-25C4-4C46-90A3-83541E9DD132}"/>
              </a:ext>
            </a:extLst>
          </p:cNvPr>
          <p:cNvSpPr/>
          <p:nvPr/>
        </p:nvSpPr>
        <p:spPr>
          <a:xfrm>
            <a:off x="4818461" y="439065"/>
            <a:ext cx="4572000" cy="31149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</a:pP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Отримувачами коштів обласного бюджету </a:t>
            </a:r>
            <a:endParaRPr lang="uk-UA" sz="1100" b="1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id="{EE52B36B-91FE-4A7B-A57D-C31E114ACCFA}"/>
              </a:ext>
            </a:extLst>
          </p:cNvPr>
          <p:cNvSpPr/>
          <p:nvPr/>
        </p:nvSpPr>
        <p:spPr>
          <a:xfrm>
            <a:off x="5167164" y="1312291"/>
            <a:ext cx="3957637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зареєстровані в Київській області суб’єкти господарювання (юридичні особи та ФОП), які в період з 1 жовтня попереднього року по 30 вересня поточного року придбали сертифіковане насіння сільськогосподарських культур українського виробництва (гірчиці, льону, коріандру)</a:t>
            </a:r>
          </a:p>
        </p:txBody>
      </p:sp>
      <p:sp>
        <p:nvSpPr>
          <p:cNvPr id="7" name="Стрілка: униз 6">
            <a:extLst>
              <a:ext uri="{FF2B5EF4-FFF2-40B4-BE49-F238E27FC236}">
                <a16:creationId xmlns:a16="http://schemas.microsoft.com/office/drawing/2014/main" id="{DCB9663E-7EC3-4CB7-88CC-A4574AEF6478}"/>
              </a:ext>
            </a:extLst>
          </p:cNvPr>
          <p:cNvSpPr/>
          <p:nvPr/>
        </p:nvSpPr>
        <p:spPr>
          <a:xfrm>
            <a:off x="6865145" y="950026"/>
            <a:ext cx="364332" cy="39972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Стрілка: униз 7">
            <a:extLst>
              <a:ext uri="{FF2B5EF4-FFF2-40B4-BE49-F238E27FC236}">
                <a16:creationId xmlns:a16="http://schemas.microsoft.com/office/drawing/2014/main" id="{990EE979-F4F0-459D-A9B7-105F79C18577}"/>
              </a:ext>
            </a:extLst>
          </p:cNvPr>
          <p:cNvSpPr/>
          <p:nvPr/>
        </p:nvSpPr>
        <p:spPr>
          <a:xfrm>
            <a:off x="2178843" y="1718401"/>
            <a:ext cx="364332" cy="39972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82ED3DA9-E1E0-4424-A169-CAFFF676239A}"/>
              </a:ext>
            </a:extLst>
          </p:cNvPr>
          <p:cNvSpPr/>
          <p:nvPr/>
        </p:nvSpPr>
        <p:spPr>
          <a:xfrm>
            <a:off x="1025127" y="1349747"/>
            <a:ext cx="2778919" cy="3073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Часткове відшкодування </a:t>
            </a:r>
            <a:endParaRPr lang="uk-UA" sz="1100" b="1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id="{22201F9E-FDFC-4E2B-819A-EE7D4D642893}"/>
              </a:ext>
            </a:extLst>
          </p:cNvPr>
          <p:cNvSpPr/>
          <p:nvPr/>
        </p:nvSpPr>
        <p:spPr>
          <a:xfrm>
            <a:off x="0" y="3499942"/>
            <a:ext cx="8436769" cy="11284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uk-UA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Конкурсна комісія приймає заявки до </a:t>
            </a:r>
            <a:r>
              <a:rPr lang="uk-UA" sz="1600" b="1" kern="1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01 жовтня.</a:t>
            </a:r>
            <a:endParaRPr lang="uk-UA" sz="1200" b="1" kern="100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uk-UA" sz="1600" b="1" kern="1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uk-UA" sz="1200" b="1" kern="100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uk-UA" kern="100" dirty="0">
                <a:latin typeface="Times New Roman" panose="02020603050405020304" pitchFamily="18" charset="0"/>
                <a:ea typeface="Calibri" panose="020F0502020204030204" pitchFamily="34" charset="0"/>
              </a:rPr>
              <a:t>Конкурсна комісія у 2026 році прийматиме рішення про розподіл коштів між заявниками до </a:t>
            </a:r>
            <a:r>
              <a:rPr lang="uk-UA" sz="1600" kern="1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15 липня </a:t>
            </a:r>
            <a:r>
              <a:rPr lang="uk-UA" kern="100" dirty="0">
                <a:latin typeface="Times New Roman" panose="02020603050405020304" pitchFamily="18" charset="0"/>
                <a:ea typeface="Calibri" panose="020F0502020204030204" pitchFamily="34" charset="0"/>
              </a:rPr>
              <a:t>(щодо заявок, поданих травні - червні) та до </a:t>
            </a:r>
            <a:r>
              <a:rPr lang="uk-UA" sz="1600" kern="1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15 жовтня </a:t>
            </a:r>
            <a:r>
              <a:rPr lang="uk-UA" kern="100" dirty="0">
                <a:latin typeface="Times New Roman" panose="02020603050405020304" pitchFamily="18" charset="0"/>
                <a:ea typeface="Calibri" panose="020F0502020204030204" pitchFamily="34" charset="0"/>
              </a:rPr>
              <a:t>(щодо заявок,  поданих у липні - вересні).</a:t>
            </a:r>
            <a:endParaRPr lang="uk-UA" sz="1100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Picture 4" descr="Насіння льону коричневого, 500 г: продаж, ціна у Кіровоградській області.  Горіхи від &quot;Інтернет- магазин &quot;Edem Garden&quot;&quot; - 489278695">
            <a:extLst>
              <a:ext uri="{FF2B5EF4-FFF2-40B4-BE49-F238E27FC236}">
                <a16:creationId xmlns:a16="http://schemas.microsoft.com/office/drawing/2014/main" id="{658CE647-A3B8-4D84-BC16-01BFD2B546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7421" y="2840420"/>
            <a:ext cx="1793081" cy="1033156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Google Shape;58;p13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3285B259-CB88-49D6-BAD2-D7EE421A87D4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4578176"/>
            <a:ext cx="1998550" cy="536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89;p15">
            <a:extLst>
              <a:ext uri="{FF2B5EF4-FFF2-40B4-BE49-F238E27FC236}">
                <a16:creationId xmlns:a16="http://schemas.microsoft.com/office/drawing/2014/main" id="{1BFF1C3D-38E0-4A70-90DF-287244A9D9E4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289100" y="4442425"/>
            <a:ext cx="782100" cy="687300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</p:pic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837D748B-5624-469A-9199-7D479F91A084}"/>
              </a:ext>
            </a:extLst>
          </p:cNvPr>
          <p:cNvSpPr/>
          <p:nvPr/>
        </p:nvSpPr>
        <p:spPr>
          <a:xfrm>
            <a:off x="6117727" y="4717433"/>
            <a:ext cx="204254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https://cutt.ly/stVg9E9D</a:t>
            </a:r>
            <a:endParaRPr lang="uk-UA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D3E24D9E-B4FF-47F5-8761-DCC959344AC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00282" y="2844289"/>
            <a:ext cx="1173956" cy="1173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0336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67;p14">
            <a:extLst>
              <a:ext uri="{FF2B5EF4-FFF2-40B4-BE49-F238E27FC236}">
                <a16:creationId xmlns:a16="http://schemas.microsoft.com/office/drawing/2014/main" id="{8BE5643B-48BC-4022-8A2A-CDC19BE6992F}"/>
              </a:ext>
            </a:extLst>
          </p:cNvPr>
          <p:cNvSpPr/>
          <p:nvPr/>
        </p:nvSpPr>
        <p:spPr>
          <a:xfrm rot="5400000">
            <a:off x="2000250" y="-2000250"/>
            <a:ext cx="5143500" cy="9144000"/>
          </a:xfrm>
          <a:prstGeom prst="rect">
            <a:avLst/>
          </a:prstGeom>
          <a:gradFill>
            <a:gsLst>
              <a:gs pos="0">
                <a:srgbClr val="E4F0FF"/>
              </a:gs>
              <a:gs pos="45000">
                <a:srgbClr val="E4F0FF"/>
              </a:gs>
              <a:gs pos="100000">
                <a:srgbClr val="F2F2F2">
                  <a:alpha val="0"/>
                </a:srgbClr>
              </a:gs>
            </a:gsLst>
            <a:lin ang="12001174" scaled="0"/>
          </a:gradFill>
          <a:ln>
            <a:noFill/>
          </a:ln>
        </p:spPr>
        <p:txBody>
          <a:bodyPr spcFirstLastPara="1" wrap="square" lIns="41600" tIns="20800" rIns="41600" bIns="208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Google Shape;70;p14">
            <a:extLst>
              <a:ext uri="{FF2B5EF4-FFF2-40B4-BE49-F238E27FC236}">
                <a16:creationId xmlns:a16="http://schemas.microsoft.com/office/drawing/2014/main" id="{4EE62FF9-6409-476A-80AF-A9DB5FAB830F}"/>
              </a:ext>
            </a:extLst>
          </p:cNvPr>
          <p:cNvSpPr/>
          <p:nvPr/>
        </p:nvSpPr>
        <p:spPr>
          <a:xfrm>
            <a:off x="0" y="48923"/>
            <a:ext cx="5057776" cy="948499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9525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algn="ctr">
              <a:lnSpc>
                <a:spcPct val="107000"/>
              </a:lnSpc>
            </a:pPr>
            <a:r>
              <a:rPr lang="uk-UA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Часткове відшкодування витрат на створення нових виробництв з переробки сільськогосподарської продукції або збільшення </a:t>
            </a:r>
            <a:r>
              <a:rPr lang="uk-UA" b="1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потужностей</a:t>
            </a:r>
            <a:r>
              <a:rPr lang="uk-UA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наявних виробництв з переробки сільськогосподарської продукції</a:t>
            </a:r>
            <a:endParaRPr lang="uk-UA" sz="11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id="{330533C3-F44A-48CE-B135-F57E05917392}"/>
              </a:ext>
            </a:extLst>
          </p:cNvPr>
          <p:cNvSpPr/>
          <p:nvPr/>
        </p:nvSpPr>
        <p:spPr>
          <a:xfrm>
            <a:off x="-92868" y="1367850"/>
            <a:ext cx="3946923" cy="11800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endParaRPr lang="uk-UA" sz="1100" kern="100" dirty="0">
              <a:solidFill>
                <a:srgbClr val="0070C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</a:pPr>
            <a:r>
              <a:rPr lang="uk-UA" kern="1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до 50 відсотків від фактичної вартості основних засобів (обладнання) (без ПДВ), але не більше ніж 200 тис. грн одному суб’єкту господарювання</a:t>
            </a:r>
            <a:endParaRPr lang="uk-UA" sz="1100" kern="100" dirty="0">
              <a:solidFill>
                <a:srgbClr val="0070C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F44D11DB-25C4-4C46-90A3-83541E9DD132}"/>
              </a:ext>
            </a:extLst>
          </p:cNvPr>
          <p:cNvSpPr/>
          <p:nvPr/>
        </p:nvSpPr>
        <p:spPr>
          <a:xfrm>
            <a:off x="4879181" y="250960"/>
            <a:ext cx="4572000" cy="31149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</a:pP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Отримувачами коштів обласного бюджету </a:t>
            </a:r>
            <a:endParaRPr lang="uk-UA" sz="1100" b="1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id="{EE52B36B-91FE-4A7B-A57D-C31E114ACCFA}"/>
              </a:ext>
            </a:extLst>
          </p:cNvPr>
          <p:cNvSpPr/>
          <p:nvPr/>
        </p:nvSpPr>
        <p:spPr>
          <a:xfrm>
            <a:off x="4329113" y="1078191"/>
            <a:ext cx="4757737" cy="33744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uk-UA" sz="1000" kern="1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суб’єкти господарювання (юридичні особи та ФОП), зареєстровані у Київській області, які відповідають одночасно таким критеріям:</a:t>
            </a:r>
          </a:p>
          <a:p>
            <a:pPr lvl="0" algn="just">
              <a:lnSpc>
                <a:spcPct val="107000"/>
              </a:lnSpc>
            </a:pPr>
            <a:r>
              <a:rPr lang="uk-UA" sz="1000" kern="1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1) мають кількість застрахованих осіб-працівників від 2 до 15 осіб;</a:t>
            </a:r>
          </a:p>
          <a:p>
            <a:pPr lvl="0" algn="just">
              <a:lnSpc>
                <a:spcPct val="107000"/>
              </a:lnSpc>
              <a:tabLst>
                <a:tab pos="540385" algn="l"/>
              </a:tabLst>
            </a:pPr>
            <a:r>
              <a:rPr lang="uk-UA" sz="1000" kern="1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2) розмір середньомісячної заробітної плати застрахованих осіб – працівників на підприємстві за останній календарний квартал становить не менше середньомісячної заробітної плати по Україні за видом діяльності «Сільське господарство» за ІІІ квартал календарного року, який передує року, в якому подається заявка про надання часткового відшкодування витрат на створення нових виробництв з переробки сільськогосподарської продукції або збільшення </a:t>
            </a:r>
            <a:r>
              <a:rPr lang="uk-UA" sz="1000" kern="1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потужностей</a:t>
            </a:r>
            <a:r>
              <a:rPr lang="uk-UA" sz="1000" kern="1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наявних виробництв з переробки сільськогосподарської продукції (за даними </a:t>
            </a:r>
            <a:r>
              <a:rPr lang="uk-UA" sz="1000" kern="1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Держстату</a:t>
            </a:r>
            <a:r>
              <a:rPr lang="uk-UA" sz="1000" kern="1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);</a:t>
            </a:r>
          </a:p>
          <a:p>
            <a:pPr algn="just">
              <a:lnSpc>
                <a:spcPct val="107000"/>
              </a:lnSpc>
            </a:pPr>
            <a:r>
              <a:rPr lang="uk-UA" sz="1000" kern="1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3) мають, зокрема, такі види діяльності:</a:t>
            </a:r>
          </a:p>
          <a:p>
            <a:pPr algn="just">
              <a:lnSpc>
                <a:spcPct val="107000"/>
              </a:lnSpc>
            </a:pPr>
            <a:r>
              <a:rPr lang="uk-UA" sz="1000" kern="1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КВЕД 10.11 «Виробництво м’яса»,</a:t>
            </a:r>
          </a:p>
          <a:p>
            <a:pPr algn="just">
              <a:lnSpc>
                <a:spcPct val="107000"/>
              </a:lnSpc>
            </a:pPr>
            <a:r>
              <a:rPr lang="uk-UA" sz="1000" kern="1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КВЕД 10.12 «Виробництво м’яса свійської птиці»,</a:t>
            </a:r>
          </a:p>
          <a:p>
            <a:pPr algn="just">
              <a:lnSpc>
                <a:spcPct val="107000"/>
              </a:lnSpc>
            </a:pPr>
            <a:r>
              <a:rPr lang="uk-UA" sz="1000" kern="1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КВЕД 10.13 «Виробництво м’ясних продуктів»,</a:t>
            </a:r>
          </a:p>
          <a:p>
            <a:pPr algn="just">
              <a:lnSpc>
                <a:spcPct val="107000"/>
              </a:lnSpc>
            </a:pPr>
            <a:r>
              <a:rPr lang="uk-UA" sz="1000" kern="1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КВЕД 10.32 «Виробництво фруктових і овочевих соків»,</a:t>
            </a:r>
          </a:p>
          <a:p>
            <a:pPr algn="just">
              <a:lnSpc>
                <a:spcPct val="107000"/>
              </a:lnSpc>
            </a:pPr>
            <a:r>
              <a:rPr lang="uk-UA" sz="1000" kern="1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КВЕД 10.39 «Інші види перероблення та консервування фруктів і овочів»</a:t>
            </a:r>
          </a:p>
          <a:p>
            <a:pPr algn="just">
              <a:lnSpc>
                <a:spcPct val="107000"/>
              </a:lnSpc>
            </a:pPr>
            <a:r>
              <a:rPr lang="uk-UA" sz="1000" kern="1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КВЕД 10.41 «Виробництво олії та тваринних жирів»,</a:t>
            </a:r>
          </a:p>
          <a:p>
            <a:pPr algn="just">
              <a:lnSpc>
                <a:spcPct val="107000"/>
              </a:lnSpc>
            </a:pPr>
            <a:r>
              <a:rPr lang="uk-UA" sz="1000" kern="1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КВЕД 10.51 «Перероблення молока, виробництво масла та сиру»,</a:t>
            </a:r>
          </a:p>
          <a:p>
            <a:pPr algn="just">
              <a:lnSpc>
                <a:spcPct val="107000"/>
              </a:lnSpc>
            </a:pPr>
            <a:r>
              <a:rPr lang="uk-UA" sz="1000" kern="1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КВЕД 10.61 «Виробництво продуктів борошномельно-круп’яної промисловості»</a:t>
            </a:r>
          </a:p>
        </p:txBody>
      </p:sp>
      <p:sp>
        <p:nvSpPr>
          <p:cNvPr id="7" name="Стрілка: униз 6">
            <a:extLst>
              <a:ext uri="{FF2B5EF4-FFF2-40B4-BE49-F238E27FC236}">
                <a16:creationId xmlns:a16="http://schemas.microsoft.com/office/drawing/2014/main" id="{DCB9663E-7EC3-4CB7-88CC-A4574AEF6478}"/>
              </a:ext>
            </a:extLst>
          </p:cNvPr>
          <p:cNvSpPr/>
          <p:nvPr/>
        </p:nvSpPr>
        <p:spPr>
          <a:xfrm>
            <a:off x="6890146" y="714510"/>
            <a:ext cx="364332" cy="39972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Стрілка: униз 7">
            <a:extLst>
              <a:ext uri="{FF2B5EF4-FFF2-40B4-BE49-F238E27FC236}">
                <a16:creationId xmlns:a16="http://schemas.microsoft.com/office/drawing/2014/main" id="{990EE979-F4F0-459D-A9B7-105F79C18577}"/>
              </a:ext>
            </a:extLst>
          </p:cNvPr>
          <p:cNvSpPr/>
          <p:nvPr/>
        </p:nvSpPr>
        <p:spPr>
          <a:xfrm>
            <a:off x="1548409" y="1311876"/>
            <a:ext cx="332184" cy="30739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82ED3DA9-E1E0-4424-A169-CAFFF676239A}"/>
              </a:ext>
            </a:extLst>
          </p:cNvPr>
          <p:cNvSpPr/>
          <p:nvPr/>
        </p:nvSpPr>
        <p:spPr>
          <a:xfrm>
            <a:off x="692941" y="1036324"/>
            <a:ext cx="2243137" cy="3073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</a:pP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Часткове відшкодування </a:t>
            </a:r>
            <a:endParaRPr lang="uk-UA" sz="1100" b="1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id="{22201F9E-FDFC-4E2B-819A-EE7D4D642893}"/>
              </a:ext>
            </a:extLst>
          </p:cNvPr>
          <p:cNvSpPr/>
          <p:nvPr/>
        </p:nvSpPr>
        <p:spPr>
          <a:xfrm>
            <a:off x="16074" y="4036407"/>
            <a:ext cx="8436769" cy="834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uk-UA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Конкурсна комісія приймає заявки до </a:t>
            </a:r>
            <a:r>
              <a:rPr lang="uk-UA" sz="1600" b="1" kern="1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01 жовтня.</a:t>
            </a:r>
            <a:endParaRPr lang="uk-UA" sz="1200" b="1" kern="100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uk-UA" sz="1600" b="1" kern="1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Конкурсна комісія у 2026 році прийматиме рішення про розподіл коштів між заявниками до </a:t>
            </a:r>
            <a:r>
              <a:rPr lang="uk-UA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жовтня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(щодо заявок,  поданих у травні  - вересні).</a:t>
            </a:r>
            <a:r>
              <a:rPr lang="uk-UA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endParaRPr lang="uk-UA" sz="1100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2F69AADF-DF3D-4389-A713-F0F938BC9739}"/>
              </a:ext>
            </a:extLst>
          </p:cNvPr>
          <p:cNvSpPr/>
          <p:nvPr/>
        </p:nvSpPr>
        <p:spPr>
          <a:xfrm>
            <a:off x="57150" y="2722690"/>
            <a:ext cx="4082653" cy="1355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uk-UA" sz="10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підлягають витрати, здійснені у поточному та/або попередньому календарному році на придбання основних засобів (обладнання) для переробки сільськогосподарської продукції, а саме: </a:t>
            </a:r>
          </a:p>
          <a:p>
            <a:r>
              <a:rPr lang="uk-UA" sz="10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переробки зернових, бобових та олійних культур, сушіння, засолювання, консервування, пастеризації плодоовочевої продукції, виробництва м'ясної та молочної продукції, сортування, фасування та пакування виготовлених продуктів; холодильного обладнання та обладнання для заморозки продукції.</a:t>
            </a:r>
            <a:endParaRPr lang="uk-UA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Стрілка: униз 12">
            <a:extLst>
              <a:ext uri="{FF2B5EF4-FFF2-40B4-BE49-F238E27FC236}">
                <a16:creationId xmlns:a16="http://schemas.microsoft.com/office/drawing/2014/main" id="{C3BBF32B-7974-4D3D-AC8A-7D86C96DF85F}"/>
              </a:ext>
            </a:extLst>
          </p:cNvPr>
          <p:cNvSpPr/>
          <p:nvPr/>
        </p:nvSpPr>
        <p:spPr>
          <a:xfrm>
            <a:off x="1578770" y="2513438"/>
            <a:ext cx="271462" cy="27980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5" name="Google Shape;58;p13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F250EDD1-97A6-4123-AF1E-AB9DA3CCF1EF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793455"/>
            <a:ext cx="1350169" cy="3207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89;p15">
            <a:extLst>
              <a:ext uri="{FF2B5EF4-FFF2-40B4-BE49-F238E27FC236}">
                <a16:creationId xmlns:a16="http://schemas.microsoft.com/office/drawing/2014/main" id="{D009807A-4E97-4382-B697-6E395E474BD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61900" y="4426951"/>
            <a:ext cx="782100" cy="687300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</p:pic>
      <p:sp>
        <p:nvSpPr>
          <p:cNvPr id="12" name="Прямокутник 11">
            <a:extLst>
              <a:ext uri="{FF2B5EF4-FFF2-40B4-BE49-F238E27FC236}">
                <a16:creationId xmlns:a16="http://schemas.microsoft.com/office/drawing/2014/main" id="{ADC7DC80-B203-4F6D-A296-E6C8E1FC0378}"/>
              </a:ext>
            </a:extLst>
          </p:cNvPr>
          <p:cNvSpPr/>
          <p:nvPr/>
        </p:nvSpPr>
        <p:spPr>
          <a:xfrm>
            <a:off x="6139900" y="4818216"/>
            <a:ext cx="209223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https://cutt.ly/RtVg38LZ</a:t>
            </a:r>
            <a:endParaRPr lang="uk-UA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7ACD46A-AEFD-48A6-95A1-6B6B57F6BC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96981" y="2765416"/>
            <a:ext cx="911722" cy="911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80083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</TotalTime>
  <Words>977</Words>
  <Application>Microsoft Office PowerPoint</Application>
  <PresentationFormat>Екран (16:9)</PresentationFormat>
  <Paragraphs>81</Paragraphs>
  <Slides>8</Slides>
  <Notes>4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8</vt:i4>
      </vt:variant>
    </vt:vector>
  </HeadingPairs>
  <TitlesOfParts>
    <vt:vector size="12" baseType="lpstr">
      <vt:lpstr>Arial</vt:lpstr>
      <vt:lpstr>Calibri</vt:lpstr>
      <vt:lpstr>Times New Roman</vt:lpstr>
      <vt:lpstr>Simple Light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МАТРИЦЯ  ДОСТУПНИХ  ФІНАНСОВИХ РЕСУРСІВ  ДЛЯ АГРОВИРОБНИКА</dc:title>
  <dc:creator>LogigPower</dc:creator>
  <cp:lastModifiedBy>Admin</cp:lastModifiedBy>
  <cp:revision>47</cp:revision>
  <dcterms:modified xsi:type="dcterms:W3CDTF">2026-05-19T13:56:58Z</dcterms:modified>
</cp:coreProperties>
</file>