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75" r:id="rId12"/>
    <p:sldId id="276" r:id="rId13"/>
    <p:sldId id="266" r:id="rId14"/>
    <p:sldId id="267" r:id="rId15"/>
    <p:sldId id="268" r:id="rId16"/>
    <p:sldId id="269" r:id="rId17"/>
    <p:sldId id="270" r:id="rId18"/>
    <p:sldId id="271" r:id="rId19"/>
    <p:sldId id="272" r:id="rId20"/>
    <p:sldId id="273" r:id="rId21"/>
    <p:sldId id="274" r:id="rId22"/>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A654ED-B30B-4A51-A4D2-72D582051C9A}" type="datetimeFigureOut">
              <a:rPr lang="en-US" smtClean="0"/>
              <a:t>5/24/2024</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243DF2-D142-4EAD-B9A0-E5D534B6DBED}" type="slidenum">
              <a:rPr lang="en-US" smtClean="0"/>
              <a:t>‹№›</a:t>
            </a:fld>
            <a:endParaRPr lang="en-US"/>
          </a:p>
        </p:txBody>
      </p:sp>
    </p:spTree>
    <p:extLst>
      <p:ext uri="{BB962C8B-B14F-4D97-AF65-F5344CB8AC3E}">
        <p14:creationId xmlns:p14="http://schemas.microsoft.com/office/powerpoint/2010/main" val="247087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DB243DF2-D142-4EAD-B9A0-E5D534B6DBED}" type="slidenum">
              <a:rPr lang="en-US" smtClean="0"/>
              <a:t>10</a:t>
            </a:fld>
            <a:endParaRPr lang="en-US"/>
          </a:p>
        </p:txBody>
      </p:sp>
    </p:spTree>
    <p:extLst>
      <p:ext uri="{BB962C8B-B14F-4D97-AF65-F5344CB8AC3E}">
        <p14:creationId xmlns:p14="http://schemas.microsoft.com/office/powerpoint/2010/main" val="261528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E88874-E6F6-B226-6853-B3A50366EAAE}"/>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311AC88D-E434-ADC9-5234-2642FFE009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48611B0F-87C9-2D32-046A-5A01235045EB}"/>
              </a:ext>
            </a:extLst>
          </p:cNvPr>
          <p:cNvSpPr>
            <a:spLocks noGrp="1"/>
          </p:cNvSpPr>
          <p:nvPr>
            <p:ph type="dt" sz="half" idx="10"/>
          </p:nvPr>
        </p:nvSpPr>
        <p:spPr/>
        <p:txBody>
          <a:bodyPr/>
          <a:lstStyle/>
          <a:p>
            <a:fld id="{98F371F3-7970-4188-AC2D-E5AA998E30B0}" type="datetimeFigureOut">
              <a:rPr lang="uk-UA" smtClean="0"/>
              <a:t>24.05.2024</a:t>
            </a:fld>
            <a:endParaRPr lang="uk-UA"/>
          </a:p>
        </p:txBody>
      </p:sp>
      <p:sp>
        <p:nvSpPr>
          <p:cNvPr id="5" name="Місце для нижнього колонтитула 4">
            <a:extLst>
              <a:ext uri="{FF2B5EF4-FFF2-40B4-BE49-F238E27FC236}">
                <a16:creationId xmlns:a16="http://schemas.microsoft.com/office/drawing/2014/main" id="{61FF1221-6E4B-B8EA-F7B6-8F438ED14D0C}"/>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8ACB4546-2E73-53B0-8E17-021C2F8BF945}"/>
              </a:ext>
            </a:extLst>
          </p:cNvPr>
          <p:cNvSpPr>
            <a:spLocks noGrp="1"/>
          </p:cNvSpPr>
          <p:nvPr>
            <p:ph type="sldNum" sz="quarter" idx="12"/>
          </p:nvPr>
        </p:nvSpPr>
        <p:spPr/>
        <p:txBody>
          <a:bodyPr/>
          <a:lstStyle/>
          <a:p>
            <a:fld id="{B782F7F1-585E-4669-9F9A-DE1D38933BA9}" type="slidenum">
              <a:rPr lang="uk-UA" smtClean="0"/>
              <a:t>‹№›</a:t>
            </a:fld>
            <a:endParaRPr lang="uk-UA"/>
          </a:p>
        </p:txBody>
      </p:sp>
    </p:spTree>
    <p:extLst>
      <p:ext uri="{BB962C8B-B14F-4D97-AF65-F5344CB8AC3E}">
        <p14:creationId xmlns:p14="http://schemas.microsoft.com/office/powerpoint/2010/main" val="983768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73A9F7-60DD-D2F9-A277-56C44C01EDBA}"/>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C54A3B4B-BE40-A1C8-CCA6-53EF14399743}"/>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03418473-168C-48D2-EDBA-7284266323A8}"/>
              </a:ext>
            </a:extLst>
          </p:cNvPr>
          <p:cNvSpPr>
            <a:spLocks noGrp="1"/>
          </p:cNvSpPr>
          <p:nvPr>
            <p:ph type="dt" sz="half" idx="10"/>
          </p:nvPr>
        </p:nvSpPr>
        <p:spPr/>
        <p:txBody>
          <a:bodyPr/>
          <a:lstStyle/>
          <a:p>
            <a:fld id="{98F371F3-7970-4188-AC2D-E5AA998E30B0}" type="datetimeFigureOut">
              <a:rPr lang="uk-UA" smtClean="0"/>
              <a:t>24.05.2024</a:t>
            </a:fld>
            <a:endParaRPr lang="uk-UA"/>
          </a:p>
        </p:txBody>
      </p:sp>
      <p:sp>
        <p:nvSpPr>
          <p:cNvPr id="5" name="Місце для нижнього колонтитула 4">
            <a:extLst>
              <a:ext uri="{FF2B5EF4-FFF2-40B4-BE49-F238E27FC236}">
                <a16:creationId xmlns:a16="http://schemas.microsoft.com/office/drawing/2014/main" id="{1303E090-4E12-99FC-D718-6068864C802B}"/>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C9366BC1-FDEE-EC4F-0ED9-B4AF071D49ED}"/>
              </a:ext>
            </a:extLst>
          </p:cNvPr>
          <p:cNvSpPr>
            <a:spLocks noGrp="1"/>
          </p:cNvSpPr>
          <p:nvPr>
            <p:ph type="sldNum" sz="quarter" idx="12"/>
          </p:nvPr>
        </p:nvSpPr>
        <p:spPr/>
        <p:txBody>
          <a:bodyPr/>
          <a:lstStyle/>
          <a:p>
            <a:fld id="{B782F7F1-585E-4669-9F9A-DE1D38933BA9}" type="slidenum">
              <a:rPr lang="uk-UA" smtClean="0"/>
              <a:t>‹№›</a:t>
            </a:fld>
            <a:endParaRPr lang="uk-UA"/>
          </a:p>
        </p:txBody>
      </p:sp>
    </p:spTree>
    <p:extLst>
      <p:ext uri="{BB962C8B-B14F-4D97-AF65-F5344CB8AC3E}">
        <p14:creationId xmlns:p14="http://schemas.microsoft.com/office/powerpoint/2010/main" val="3480888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9A2186D6-64C8-92FB-E522-1F6A9C5861C4}"/>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F7BC4640-C6FB-BC97-159F-D2922D7CF0A5}"/>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554C3E9E-E875-D64B-8B0D-4BCEEDACE463}"/>
              </a:ext>
            </a:extLst>
          </p:cNvPr>
          <p:cNvSpPr>
            <a:spLocks noGrp="1"/>
          </p:cNvSpPr>
          <p:nvPr>
            <p:ph type="dt" sz="half" idx="10"/>
          </p:nvPr>
        </p:nvSpPr>
        <p:spPr/>
        <p:txBody>
          <a:bodyPr/>
          <a:lstStyle/>
          <a:p>
            <a:fld id="{98F371F3-7970-4188-AC2D-E5AA998E30B0}" type="datetimeFigureOut">
              <a:rPr lang="uk-UA" smtClean="0"/>
              <a:t>24.05.2024</a:t>
            </a:fld>
            <a:endParaRPr lang="uk-UA"/>
          </a:p>
        </p:txBody>
      </p:sp>
      <p:sp>
        <p:nvSpPr>
          <p:cNvPr id="5" name="Місце для нижнього колонтитула 4">
            <a:extLst>
              <a:ext uri="{FF2B5EF4-FFF2-40B4-BE49-F238E27FC236}">
                <a16:creationId xmlns:a16="http://schemas.microsoft.com/office/drawing/2014/main" id="{8A230A7B-A42B-F173-8769-E34C6B973E75}"/>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0DB76E8A-CAE5-A496-89D4-4DD8376BBFF4}"/>
              </a:ext>
            </a:extLst>
          </p:cNvPr>
          <p:cNvSpPr>
            <a:spLocks noGrp="1"/>
          </p:cNvSpPr>
          <p:nvPr>
            <p:ph type="sldNum" sz="quarter" idx="12"/>
          </p:nvPr>
        </p:nvSpPr>
        <p:spPr/>
        <p:txBody>
          <a:bodyPr/>
          <a:lstStyle/>
          <a:p>
            <a:fld id="{B782F7F1-585E-4669-9F9A-DE1D38933BA9}" type="slidenum">
              <a:rPr lang="uk-UA" smtClean="0"/>
              <a:t>‹№›</a:t>
            </a:fld>
            <a:endParaRPr lang="uk-UA"/>
          </a:p>
        </p:txBody>
      </p:sp>
    </p:spTree>
    <p:extLst>
      <p:ext uri="{BB962C8B-B14F-4D97-AF65-F5344CB8AC3E}">
        <p14:creationId xmlns:p14="http://schemas.microsoft.com/office/powerpoint/2010/main" val="1521200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B8F281-FF5E-365C-F326-E608154AD4FA}"/>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1E57ACBF-974B-23D9-AFCE-9FFBDA7F4C71}"/>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EF34CBDA-E821-E4F9-BFE1-16E724582507}"/>
              </a:ext>
            </a:extLst>
          </p:cNvPr>
          <p:cNvSpPr>
            <a:spLocks noGrp="1"/>
          </p:cNvSpPr>
          <p:nvPr>
            <p:ph type="dt" sz="half" idx="10"/>
          </p:nvPr>
        </p:nvSpPr>
        <p:spPr/>
        <p:txBody>
          <a:bodyPr/>
          <a:lstStyle/>
          <a:p>
            <a:fld id="{98F371F3-7970-4188-AC2D-E5AA998E30B0}" type="datetimeFigureOut">
              <a:rPr lang="uk-UA" smtClean="0"/>
              <a:t>24.05.2024</a:t>
            </a:fld>
            <a:endParaRPr lang="uk-UA"/>
          </a:p>
        </p:txBody>
      </p:sp>
      <p:sp>
        <p:nvSpPr>
          <p:cNvPr id="5" name="Місце для нижнього колонтитула 4">
            <a:extLst>
              <a:ext uri="{FF2B5EF4-FFF2-40B4-BE49-F238E27FC236}">
                <a16:creationId xmlns:a16="http://schemas.microsoft.com/office/drawing/2014/main" id="{5EE0420D-A77F-203C-7295-92D3ED926E0A}"/>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E3924841-F653-1325-1B16-4B4264898490}"/>
              </a:ext>
            </a:extLst>
          </p:cNvPr>
          <p:cNvSpPr>
            <a:spLocks noGrp="1"/>
          </p:cNvSpPr>
          <p:nvPr>
            <p:ph type="sldNum" sz="quarter" idx="12"/>
          </p:nvPr>
        </p:nvSpPr>
        <p:spPr/>
        <p:txBody>
          <a:bodyPr/>
          <a:lstStyle/>
          <a:p>
            <a:fld id="{B782F7F1-585E-4669-9F9A-DE1D38933BA9}" type="slidenum">
              <a:rPr lang="uk-UA" smtClean="0"/>
              <a:t>‹№›</a:t>
            </a:fld>
            <a:endParaRPr lang="uk-UA"/>
          </a:p>
        </p:txBody>
      </p:sp>
    </p:spTree>
    <p:extLst>
      <p:ext uri="{BB962C8B-B14F-4D97-AF65-F5344CB8AC3E}">
        <p14:creationId xmlns:p14="http://schemas.microsoft.com/office/powerpoint/2010/main" val="35957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EDD36A-EEAA-5685-0121-43BAA9B866BE}"/>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72623429-9B3B-14F4-EF7F-D1424D361F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861DCE6F-78B4-03B8-7E95-F34873550D7D}"/>
              </a:ext>
            </a:extLst>
          </p:cNvPr>
          <p:cNvSpPr>
            <a:spLocks noGrp="1"/>
          </p:cNvSpPr>
          <p:nvPr>
            <p:ph type="dt" sz="half" idx="10"/>
          </p:nvPr>
        </p:nvSpPr>
        <p:spPr/>
        <p:txBody>
          <a:bodyPr/>
          <a:lstStyle/>
          <a:p>
            <a:fld id="{98F371F3-7970-4188-AC2D-E5AA998E30B0}" type="datetimeFigureOut">
              <a:rPr lang="uk-UA" smtClean="0"/>
              <a:t>24.05.2024</a:t>
            </a:fld>
            <a:endParaRPr lang="uk-UA"/>
          </a:p>
        </p:txBody>
      </p:sp>
      <p:sp>
        <p:nvSpPr>
          <p:cNvPr id="5" name="Місце для нижнього колонтитула 4">
            <a:extLst>
              <a:ext uri="{FF2B5EF4-FFF2-40B4-BE49-F238E27FC236}">
                <a16:creationId xmlns:a16="http://schemas.microsoft.com/office/drawing/2014/main" id="{BF2E6E09-E6FF-848B-4AED-8872DA8D1C34}"/>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8E01CDFA-3B93-5B52-5777-841A866B182E}"/>
              </a:ext>
            </a:extLst>
          </p:cNvPr>
          <p:cNvSpPr>
            <a:spLocks noGrp="1"/>
          </p:cNvSpPr>
          <p:nvPr>
            <p:ph type="sldNum" sz="quarter" idx="12"/>
          </p:nvPr>
        </p:nvSpPr>
        <p:spPr/>
        <p:txBody>
          <a:bodyPr/>
          <a:lstStyle/>
          <a:p>
            <a:fld id="{B782F7F1-585E-4669-9F9A-DE1D38933BA9}" type="slidenum">
              <a:rPr lang="uk-UA" smtClean="0"/>
              <a:t>‹№›</a:t>
            </a:fld>
            <a:endParaRPr lang="uk-UA"/>
          </a:p>
        </p:txBody>
      </p:sp>
    </p:spTree>
    <p:extLst>
      <p:ext uri="{BB962C8B-B14F-4D97-AF65-F5344CB8AC3E}">
        <p14:creationId xmlns:p14="http://schemas.microsoft.com/office/powerpoint/2010/main" val="986152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6A6540-41A1-4019-8256-36C4E3D0678E}"/>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FE80820E-C722-666A-59F5-DD0DF015B9A3}"/>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F5959B5D-ADD6-C13D-FB14-15AFA88DC229}"/>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F7C87026-8296-1AFD-3C50-F0D8E9B30810}"/>
              </a:ext>
            </a:extLst>
          </p:cNvPr>
          <p:cNvSpPr>
            <a:spLocks noGrp="1"/>
          </p:cNvSpPr>
          <p:nvPr>
            <p:ph type="dt" sz="half" idx="10"/>
          </p:nvPr>
        </p:nvSpPr>
        <p:spPr/>
        <p:txBody>
          <a:bodyPr/>
          <a:lstStyle/>
          <a:p>
            <a:fld id="{98F371F3-7970-4188-AC2D-E5AA998E30B0}" type="datetimeFigureOut">
              <a:rPr lang="uk-UA" smtClean="0"/>
              <a:t>24.05.2024</a:t>
            </a:fld>
            <a:endParaRPr lang="uk-UA"/>
          </a:p>
        </p:txBody>
      </p:sp>
      <p:sp>
        <p:nvSpPr>
          <p:cNvPr id="6" name="Місце для нижнього колонтитула 5">
            <a:extLst>
              <a:ext uri="{FF2B5EF4-FFF2-40B4-BE49-F238E27FC236}">
                <a16:creationId xmlns:a16="http://schemas.microsoft.com/office/drawing/2014/main" id="{EA567A29-3EEA-AA12-3F36-3AEE57F31B1A}"/>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D7E7D649-6039-6DF9-D708-E8AFF56449DE}"/>
              </a:ext>
            </a:extLst>
          </p:cNvPr>
          <p:cNvSpPr>
            <a:spLocks noGrp="1"/>
          </p:cNvSpPr>
          <p:nvPr>
            <p:ph type="sldNum" sz="quarter" idx="12"/>
          </p:nvPr>
        </p:nvSpPr>
        <p:spPr/>
        <p:txBody>
          <a:bodyPr/>
          <a:lstStyle/>
          <a:p>
            <a:fld id="{B782F7F1-585E-4669-9F9A-DE1D38933BA9}" type="slidenum">
              <a:rPr lang="uk-UA" smtClean="0"/>
              <a:t>‹№›</a:t>
            </a:fld>
            <a:endParaRPr lang="uk-UA"/>
          </a:p>
        </p:txBody>
      </p:sp>
    </p:spTree>
    <p:extLst>
      <p:ext uri="{BB962C8B-B14F-4D97-AF65-F5344CB8AC3E}">
        <p14:creationId xmlns:p14="http://schemas.microsoft.com/office/powerpoint/2010/main" val="56158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623721-4D6E-28B5-4C8E-BD5A65EF1C3C}"/>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4EFFCB0B-E1F5-41C5-E90D-85D7E926D1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7ECE469F-E113-74A9-BEDC-952CE0A74F3E}"/>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11D40486-B4CD-0154-A44B-B2E68A5948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CC9A406D-6AB6-1564-87E5-6CA84B793C92}"/>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9780BD7F-E3BB-1A09-7C20-2C3CEED40EA7}"/>
              </a:ext>
            </a:extLst>
          </p:cNvPr>
          <p:cNvSpPr>
            <a:spLocks noGrp="1"/>
          </p:cNvSpPr>
          <p:nvPr>
            <p:ph type="dt" sz="half" idx="10"/>
          </p:nvPr>
        </p:nvSpPr>
        <p:spPr/>
        <p:txBody>
          <a:bodyPr/>
          <a:lstStyle/>
          <a:p>
            <a:fld id="{98F371F3-7970-4188-AC2D-E5AA998E30B0}" type="datetimeFigureOut">
              <a:rPr lang="uk-UA" smtClean="0"/>
              <a:t>24.05.2024</a:t>
            </a:fld>
            <a:endParaRPr lang="uk-UA"/>
          </a:p>
        </p:txBody>
      </p:sp>
      <p:sp>
        <p:nvSpPr>
          <p:cNvPr id="8" name="Місце для нижнього колонтитула 7">
            <a:extLst>
              <a:ext uri="{FF2B5EF4-FFF2-40B4-BE49-F238E27FC236}">
                <a16:creationId xmlns:a16="http://schemas.microsoft.com/office/drawing/2014/main" id="{BF434944-A0B2-E28A-DD75-298979FBBDCA}"/>
              </a:ext>
            </a:extLst>
          </p:cNvPr>
          <p:cNvSpPr>
            <a:spLocks noGrp="1"/>
          </p:cNvSpPr>
          <p:nvPr>
            <p:ph type="ftr" sz="quarter" idx="11"/>
          </p:nvPr>
        </p:nvSpPr>
        <p:spPr/>
        <p:txBody>
          <a:bodyPr/>
          <a:lstStyle/>
          <a:p>
            <a:endParaRPr lang="uk-UA"/>
          </a:p>
        </p:txBody>
      </p:sp>
      <p:sp>
        <p:nvSpPr>
          <p:cNvPr id="9" name="Місце для номера слайда 8">
            <a:extLst>
              <a:ext uri="{FF2B5EF4-FFF2-40B4-BE49-F238E27FC236}">
                <a16:creationId xmlns:a16="http://schemas.microsoft.com/office/drawing/2014/main" id="{C0752673-0430-9D54-3C51-3559EF17EF1B}"/>
              </a:ext>
            </a:extLst>
          </p:cNvPr>
          <p:cNvSpPr>
            <a:spLocks noGrp="1"/>
          </p:cNvSpPr>
          <p:nvPr>
            <p:ph type="sldNum" sz="quarter" idx="12"/>
          </p:nvPr>
        </p:nvSpPr>
        <p:spPr/>
        <p:txBody>
          <a:bodyPr/>
          <a:lstStyle/>
          <a:p>
            <a:fld id="{B782F7F1-585E-4669-9F9A-DE1D38933BA9}" type="slidenum">
              <a:rPr lang="uk-UA" smtClean="0"/>
              <a:t>‹№›</a:t>
            </a:fld>
            <a:endParaRPr lang="uk-UA"/>
          </a:p>
        </p:txBody>
      </p:sp>
    </p:spTree>
    <p:extLst>
      <p:ext uri="{BB962C8B-B14F-4D97-AF65-F5344CB8AC3E}">
        <p14:creationId xmlns:p14="http://schemas.microsoft.com/office/powerpoint/2010/main" val="275325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531E76-27DA-13AF-854B-3C782AC755FC}"/>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953A691F-92AC-C6E7-6933-40DA5D33118B}"/>
              </a:ext>
            </a:extLst>
          </p:cNvPr>
          <p:cNvSpPr>
            <a:spLocks noGrp="1"/>
          </p:cNvSpPr>
          <p:nvPr>
            <p:ph type="dt" sz="half" idx="10"/>
          </p:nvPr>
        </p:nvSpPr>
        <p:spPr/>
        <p:txBody>
          <a:bodyPr/>
          <a:lstStyle/>
          <a:p>
            <a:fld id="{98F371F3-7970-4188-AC2D-E5AA998E30B0}" type="datetimeFigureOut">
              <a:rPr lang="uk-UA" smtClean="0"/>
              <a:t>24.05.2024</a:t>
            </a:fld>
            <a:endParaRPr lang="uk-UA"/>
          </a:p>
        </p:txBody>
      </p:sp>
      <p:sp>
        <p:nvSpPr>
          <p:cNvPr id="4" name="Місце для нижнього колонтитула 3">
            <a:extLst>
              <a:ext uri="{FF2B5EF4-FFF2-40B4-BE49-F238E27FC236}">
                <a16:creationId xmlns:a16="http://schemas.microsoft.com/office/drawing/2014/main" id="{22A7FCB6-6A26-864E-3CD0-419F4075DDA4}"/>
              </a:ext>
            </a:extLst>
          </p:cNvPr>
          <p:cNvSpPr>
            <a:spLocks noGrp="1"/>
          </p:cNvSpPr>
          <p:nvPr>
            <p:ph type="ftr" sz="quarter" idx="11"/>
          </p:nvPr>
        </p:nvSpPr>
        <p:spPr/>
        <p:txBody>
          <a:bodyPr/>
          <a:lstStyle/>
          <a:p>
            <a:endParaRPr lang="uk-UA"/>
          </a:p>
        </p:txBody>
      </p:sp>
      <p:sp>
        <p:nvSpPr>
          <p:cNvPr id="5" name="Місце для номера слайда 4">
            <a:extLst>
              <a:ext uri="{FF2B5EF4-FFF2-40B4-BE49-F238E27FC236}">
                <a16:creationId xmlns:a16="http://schemas.microsoft.com/office/drawing/2014/main" id="{FC8A8DA2-779F-ED2C-1FFB-466A2D2F7277}"/>
              </a:ext>
            </a:extLst>
          </p:cNvPr>
          <p:cNvSpPr>
            <a:spLocks noGrp="1"/>
          </p:cNvSpPr>
          <p:nvPr>
            <p:ph type="sldNum" sz="quarter" idx="12"/>
          </p:nvPr>
        </p:nvSpPr>
        <p:spPr/>
        <p:txBody>
          <a:bodyPr/>
          <a:lstStyle/>
          <a:p>
            <a:fld id="{B782F7F1-585E-4669-9F9A-DE1D38933BA9}" type="slidenum">
              <a:rPr lang="uk-UA" smtClean="0"/>
              <a:t>‹№›</a:t>
            </a:fld>
            <a:endParaRPr lang="uk-UA"/>
          </a:p>
        </p:txBody>
      </p:sp>
    </p:spTree>
    <p:extLst>
      <p:ext uri="{BB962C8B-B14F-4D97-AF65-F5344CB8AC3E}">
        <p14:creationId xmlns:p14="http://schemas.microsoft.com/office/powerpoint/2010/main" val="3284959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9E3210F2-5EB0-8C28-C05A-70AC4E4D76CC}"/>
              </a:ext>
            </a:extLst>
          </p:cNvPr>
          <p:cNvSpPr>
            <a:spLocks noGrp="1"/>
          </p:cNvSpPr>
          <p:nvPr>
            <p:ph type="dt" sz="half" idx="10"/>
          </p:nvPr>
        </p:nvSpPr>
        <p:spPr/>
        <p:txBody>
          <a:bodyPr/>
          <a:lstStyle/>
          <a:p>
            <a:fld id="{98F371F3-7970-4188-AC2D-E5AA998E30B0}" type="datetimeFigureOut">
              <a:rPr lang="uk-UA" smtClean="0"/>
              <a:t>24.05.2024</a:t>
            </a:fld>
            <a:endParaRPr lang="uk-UA"/>
          </a:p>
        </p:txBody>
      </p:sp>
      <p:sp>
        <p:nvSpPr>
          <p:cNvPr id="3" name="Місце для нижнього колонтитула 2">
            <a:extLst>
              <a:ext uri="{FF2B5EF4-FFF2-40B4-BE49-F238E27FC236}">
                <a16:creationId xmlns:a16="http://schemas.microsoft.com/office/drawing/2014/main" id="{9EA26B28-990B-7012-EB02-99CBFBD71A48}"/>
              </a:ext>
            </a:extLst>
          </p:cNvPr>
          <p:cNvSpPr>
            <a:spLocks noGrp="1"/>
          </p:cNvSpPr>
          <p:nvPr>
            <p:ph type="ftr" sz="quarter" idx="11"/>
          </p:nvPr>
        </p:nvSpPr>
        <p:spPr/>
        <p:txBody>
          <a:bodyPr/>
          <a:lstStyle/>
          <a:p>
            <a:endParaRPr lang="uk-UA"/>
          </a:p>
        </p:txBody>
      </p:sp>
      <p:sp>
        <p:nvSpPr>
          <p:cNvPr id="4" name="Місце для номера слайда 3">
            <a:extLst>
              <a:ext uri="{FF2B5EF4-FFF2-40B4-BE49-F238E27FC236}">
                <a16:creationId xmlns:a16="http://schemas.microsoft.com/office/drawing/2014/main" id="{EFB5F783-7B2F-9686-1E39-07A534FF88C3}"/>
              </a:ext>
            </a:extLst>
          </p:cNvPr>
          <p:cNvSpPr>
            <a:spLocks noGrp="1"/>
          </p:cNvSpPr>
          <p:nvPr>
            <p:ph type="sldNum" sz="quarter" idx="12"/>
          </p:nvPr>
        </p:nvSpPr>
        <p:spPr/>
        <p:txBody>
          <a:bodyPr/>
          <a:lstStyle/>
          <a:p>
            <a:fld id="{B782F7F1-585E-4669-9F9A-DE1D38933BA9}" type="slidenum">
              <a:rPr lang="uk-UA" smtClean="0"/>
              <a:t>‹№›</a:t>
            </a:fld>
            <a:endParaRPr lang="uk-UA"/>
          </a:p>
        </p:txBody>
      </p:sp>
    </p:spTree>
    <p:extLst>
      <p:ext uri="{BB962C8B-B14F-4D97-AF65-F5344CB8AC3E}">
        <p14:creationId xmlns:p14="http://schemas.microsoft.com/office/powerpoint/2010/main" val="3007288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BC6152-2BF1-9AED-54ED-ED4F323BAED1}"/>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4B7709B5-5ACD-1BA1-8E21-C14F62B36E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B82E0155-A148-DFFA-19AC-56E197DE2C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649BFB65-D318-60B2-36EB-6F8998B2D7BB}"/>
              </a:ext>
            </a:extLst>
          </p:cNvPr>
          <p:cNvSpPr>
            <a:spLocks noGrp="1"/>
          </p:cNvSpPr>
          <p:nvPr>
            <p:ph type="dt" sz="half" idx="10"/>
          </p:nvPr>
        </p:nvSpPr>
        <p:spPr/>
        <p:txBody>
          <a:bodyPr/>
          <a:lstStyle/>
          <a:p>
            <a:fld id="{98F371F3-7970-4188-AC2D-E5AA998E30B0}" type="datetimeFigureOut">
              <a:rPr lang="uk-UA" smtClean="0"/>
              <a:t>24.05.2024</a:t>
            </a:fld>
            <a:endParaRPr lang="uk-UA"/>
          </a:p>
        </p:txBody>
      </p:sp>
      <p:sp>
        <p:nvSpPr>
          <p:cNvPr id="6" name="Місце для нижнього колонтитула 5">
            <a:extLst>
              <a:ext uri="{FF2B5EF4-FFF2-40B4-BE49-F238E27FC236}">
                <a16:creationId xmlns:a16="http://schemas.microsoft.com/office/drawing/2014/main" id="{113F1BDD-327A-92BD-EBE1-F6E9AF80FA5A}"/>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2F17D876-FB5D-FFE8-7A29-D671867B4CC7}"/>
              </a:ext>
            </a:extLst>
          </p:cNvPr>
          <p:cNvSpPr>
            <a:spLocks noGrp="1"/>
          </p:cNvSpPr>
          <p:nvPr>
            <p:ph type="sldNum" sz="quarter" idx="12"/>
          </p:nvPr>
        </p:nvSpPr>
        <p:spPr/>
        <p:txBody>
          <a:bodyPr/>
          <a:lstStyle/>
          <a:p>
            <a:fld id="{B782F7F1-585E-4669-9F9A-DE1D38933BA9}" type="slidenum">
              <a:rPr lang="uk-UA" smtClean="0"/>
              <a:t>‹№›</a:t>
            </a:fld>
            <a:endParaRPr lang="uk-UA"/>
          </a:p>
        </p:txBody>
      </p:sp>
    </p:spTree>
    <p:extLst>
      <p:ext uri="{BB962C8B-B14F-4D97-AF65-F5344CB8AC3E}">
        <p14:creationId xmlns:p14="http://schemas.microsoft.com/office/powerpoint/2010/main" val="1760987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6E6635-F701-70D7-A931-3C0B9488FC85}"/>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5E9370DB-18AF-61E7-2772-1672A134E6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a16="http://schemas.microsoft.com/office/drawing/2014/main" id="{AAFCB2BF-30AB-9832-C019-C74A580D54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0C24E180-C6D2-7093-89B2-5A1A10D5840F}"/>
              </a:ext>
            </a:extLst>
          </p:cNvPr>
          <p:cNvSpPr>
            <a:spLocks noGrp="1"/>
          </p:cNvSpPr>
          <p:nvPr>
            <p:ph type="dt" sz="half" idx="10"/>
          </p:nvPr>
        </p:nvSpPr>
        <p:spPr/>
        <p:txBody>
          <a:bodyPr/>
          <a:lstStyle/>
          <a:p>
            <a:fld id="{98F371F3-7970-4188-AC2D-E5AA998E30B0}" type="datetimeFigureOut">
              <a:rPr lang="uk-UA" smtClean="0"/>
              <a:t>24.05.2024</a:t>
            </a:fld>
            <a:endParaRPr lang="uk-UA"/>
          </a:p>
        </p:txBody>
      </p:sp>
      <p:sp>
        <p:nvSpPr>
          <p:cNvPr id="6" name="Місце для нижнього колонтитула 5">
            <a:extLst>
              <a:ext uri="{FF2B5EF4-FFF2-40B4-BE49-F238E27FC236}">
                <a16:creationId xmlns:a16="http://schemas.microsoft.com/office/drawing/2014/main" id="{45ACE29C-23B9-E329-472D-7EB92EA7BABF}"/>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288C915D-16BE-EF04-C9E3-B86D785DFA69}"/>
              </a:ext>
            </a:extLst>
          </p:cNvPr>
          <p:cNvSpPr>
            <a:spLocks noGrp="1"/>
          </p:cNvSpPr>
          <p:nvPr>
            <p:ph type="sldNum" sz="quarter" idx="12"/>
          </p:nvPr>
        </p:nvSpPr>
        <p:spPr/>
        <p:txBody>
          <a:bodyPr/>
          <a:lstStyle/>
          <a:p>
            <a:fld id="{B782F7F1-585E-4669-9F9A-DE1D38933BA9}" type="slidenum">
              <a:rPr lang="uk-UA" smtClean="0"/>
              <a:t>‹№›</a:t>
            </a:fld>
            <a:endParaRPr lang="uk-UA"/>
          </a:p>
        </p:txBody>
      </p:sp>
    </p:spTree>
    <p:extLst>
      <p:ext uri="{BB962C8B-B14F-4D97-AF65-F5344CB8AC3E}">
        <p14:creationId xmlns:p14="http://schemas.microsoft.com/office/powerpoint/2010/main" val="1658832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0BC37CD5-C0C5-C173-6F05-C79925DFC6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FDB6FC8C-9C96-974A-0ECF-17253FE0B5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9AD3BAF2-49E1-9072-9904-8745CE7B1D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F371F3-7970-4188-AC2D-E5AA998E30B0}" type="datetimeFigureOut">
              <a:rPr lang="uk-UA" smtClean="0"/>
              <a:t>24.05.2024</a:t>
            </a:fld>
            <a:endParaRPr lang="uk-UA"/>
          </a:p>
        </p:txBody>
      </p:sp>
      <p:sp>
        <p:nvSpPr>
          <p:cNvPr id="5" name="Місце для нижнього колонтитула 4">
            <a:extLst>
              <a:ext uri="{FF2B5EF4-FFF2-40B4-BE49-F238E27FC236}">
                <a16:creationId xmlns:a16="http://schemas.microsoft.com/office/drawing/2014/main" id="{18C56559-B969-3E37-9B1A-AED9FBFB7D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a:extLst>
              <a:ext uri="{FF2B5EF4-FFF2-40B4-BE49-F238E27FC236}">
                <a16:creationId xmlns:a16="http://schemas.microsoft.com/office/drawing/2014/main" id="{20B031E2-AD90-CBB5-EF30-0DC982A0FA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82F7F1-585E-4669-9F9A-DE1D38933BA9}" type="slidenum">
              <a:rPr lang="uk-UA" smtClean="0"/>
              <a:t>‹№›</a:t>
            </a:fld>
            <a:endParaRPr lang="uk-UA"/>
          </a:p>
        </p:txBody>
      </p:sp>
    </p:spTree>
    <p:extLst>
      <p:ext uri="{BB962C8B-B14F-4D97-AF65-F5344CB8AC3E}">
        <p14:creationId xmlns:p14="http://schemas.microsoft.com/office/powerpoint/2010/main" val="2028740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AAA9B3F8-A65C-EC8B-66D2-FF8C8A8AB910}"/>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15616060-00FB-F268-4E8B-3BE2F50BA6A0}"/>
              </a:ext>
            </a:extLst>
          </p:cNvPr>
          <p:cNvSpPr txBox="1"/>
          <p:nvPr/>
        </p:nvSpPr>
        <p:spPr>
          <a:xfrm>
            <a:off x="367645" y="867267"/>
            <a:ext cx="11491275" cy="4832092"/>
          </a:xfrm>
          <a:prstGeom prst="rect">
            <a:avLst/>
          </a:prstGeom>
          <a:noFill/>
        </p:spPr>
        <p:txBody>
          <a:bodyPr wrap="square">
            <a:spAutoFit/>
          </a:bodyPr>
          <a:lstStyle/>
          <a:p>
            <a:pPr algn="ctr"/>
            <a:r>
              <a:rPr lang="uk-UA" sz="4400" b="1" dirty="0">
                <a:ln w="0"/>
                <a:solidFill>
                  <a:srgbClr val="7030A0"/>
                </a:solidFill>
                <a:latin typeface="Times New Roman" panose="02020603050405020304" pitchFamily="18" charset="0"/>
                <a:cs typeface="Times New Roman" panose="02020603050405020304" pitchFamily="18" charset="0"/>
              </a:rPr>
              <a:t>Звіт </a:t>
            </a:r>
          </a:p>
          <a:p>
            <a:pPr algn="ctr"/>
            <a:r>
              <a:rPr lang="uk-UA" sz="4400" b="1" dirty="0">
                <a:ln w="0"/>
                <a:solidFill>
                  <a:srgbClr val="7030A0"/>
                </a:solidFill>
                <a:latin typeface="Times New Roman" panose="02020603050405020304" pitchFamily="18" charset="0"/>
                <a:cs typeface="Times New Roman" panose="02020603050405020304" pitchFamily="18" charset="0"/>
              </a:rPr>
              <a:t>завідувача </a:t>
            </a:r>
            <a:r>
              <a:rPr lang="uk-UA" sz="4400" b="1" dirty="0" err="1">
                <a:ln w="0"/>
                <a:solidFill>
                  <a:srgbClr val="7030A0"/>
                </a:solidFill>
                <a:latin typeface="Times New Roman" panose="02020603050405020304" pitchFamily="18" charset="0"/>
                <a:cs typeface="Times New Roman" panose="02020603050405020304" pitchFamily="18" charset="0"/>
              </a:rPr>
              <a:t>Ревнівського</a:t>
            </a:r>
            <a:r>
              <a:rPr lang="uk-UA" sz="4400" b="1" dirty="0">
                <a:ln w="0"/>
                <a:solidFill>
                  <a:srgbClr val="7030A0"/>
                </a:solidFill>
                <a:latin typeface="Times New Roman" panose="02020603050405020304" pitchFamily="18" charset="0"/>
                <a:cs typeface="Times New Roman" panose="02020603050405020304" pitchFamily="18" charset="0"/>
              </a:rPr>
              <a:t> ЗДО «Барвінок» </a:t>
            </a:r>
          </a:p>
          <a:p>
            <a:pPr algn="ctr"/>
            <a:r>
              <a:rPr lang="uk-UA" sz="4400" b="1" dirty="0">
                <a:ln w="0"/>
                <a:solidFill>
                  <a:srgbClr val="7030A0"/>
                </a:solidFill>
                <a:latin typeface="Times New Roman" panose="02020603050405020304" pitchFamily="18" charset="0"/>
                <a:cs typeface="Times New Roman" panose="02020603050405020304" pitchFamily="18" charset="0"/>
              </a:rPr>
              <a:t>Гірської сільської ради </a:t>
            </a:r>
          </a:p>
          <a:p>
            <a:pPr algn="ctr"/>
            <a:r>
              <a:rPr lang="uk-UA" sz="4400" b="1" dirty="0">
                <a:ln w="0"/>
                <a:solidFill>
                  <a:srgbClr val="7030A0"/>
                </a:solidFill>
                <a:latin typeface="Times New Roman" panose="02020603050405020304" pitchFamily="18" charset="0"/>
                <a:cs typeface="Times New Roman" panose="02020603050405020304" pitchFamily="18" charset="0"/>
              </a:rPr>
              <a:t>Бориспільського району Київської області</a:t>
            </a:r>
          </a:p>
          <a:p>
            <a:pPr algn="ctr"/>
            <a:r>
              <a:rPr lang="uk-UA" sz="4400" b="1" dirty="0">
                <a:ln w="0"/>
                <a:solidFill>
                  <a:srgbClr val="7030A0"/>
                </a:solidFill>
                <a:latin typeface="Times New Roman" panose="02020603050405020304" pitchFamily="18" charset="0"/>
                <a:cs typeface="Times New Roman" panose="02020603050405020304" pitchFamily="18" charset="0"/>
              </a:rPr>
              <a:t>перед педагогічним колективом,</a:t>
            </a:r>
          </a:p>
          <a:p>
            <a:pPr algn="ctr"/>
            <a:r>
              <a:rPr lang="uk-UA" sz="4400" b="1" dirty="0">
                <a:ln w="0"/>
                <a:solidFill>
                  <a:srgbClr val="7030A0"/>
                </a:solidFill>
                <a:latin typeface="Times New Roman" panose="02020603050405020304" pitchFamily="18" charset="0"/>
                <a:cs typeface="Times New Roman" panose="02020603050405020304" pitchFamily="18" charset="0"/>
              </a:rPr>
              <a:t> батьками та громадськістю</a:t>
            </a:r>
          </a:p>
          <a:p>
            <a:pPr algn="ctr"/>
            <a:r>
              <a:rPr lang="uk-UA" sz="4400" b="1" dirty="0">
                <a:ln w="0"/>
                <a:solidFill>
                  <a:srgbClr val="7030A0"/>
                </a:solidFill>
                <a:latin typeface="Times New Roman" panose="02020603050405020304" pitchFamily="18" charset="0"/>
                <a:cs typeface="Times New Roman" panose="02020603050405020304" pitchFamily="18" charset="0"/>
              </a:rPr>
              <a:t> за 2023-2024навчальний рік</a:t>
            </a:r>
            <a:endParaRPr lang="ru-RU" sz="3600" b="1" cap="all" dirty="0">
              <a:ln w="10541" cmpd="sng">
                <a:solidFill>
                  <a:srgbClr val="C00000"/>
                </a:solidFill>
                <a:prstDash val="solid"/>
              </a:ln>
              <a:solidFill>
                <a:srgbClr val="7030A0"/>
              </a:solidFill>
              <a:latin typeface="Times New Roman" panose="02020603050405020304" pitchFamily="18" charset="0"/>
              <a:cs typeface="Times New Roman" panose="02020603050405020304" pitchFamily="18" charset="0"/>
            </a:endParaRPr>
          </a:p>
        </p:txBody>
      </p:sp>
      <p:pic>
        <p:nvPicPr>
          <p:cNvPr id="2" name="Рисунок 1">
            <a:extLst>
              <a:ext uri="{FF2B5EF4-FFF2-40B4-BE49-F238E27FC236}">
                <a16:creationId xmlns:a16="http://schemas.microsoft.com/office/drawing/2014/main" id="{7F2C0117-F5E1-7C82-21F6-694927DA88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9264" y="0"/>
            <a:ext cx="1052736" cy="1052736"/>
          </a:xfrm>
          <a:prstGeom prst="rect">
            <a:avLst/>
          </a:prstGeom>
        </p:spPr>
      </p:pic>
    </p:spTree>
    <p:extLst>
      <p:ext uri="{BB962C8B-B14F-4D97-AF65-F5344CB8AC3E}">
        <p14:creationId xmlns:p14="http://schemas.microsoft.com/office/powerpoint/2010/main" val="705269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AAA9B3F8-A65C-EC8B-66D2-FF8C8A8AB910}"/>
              </a:ext>
            </a:extLst>
          </p:cNvPr>
          <p:cNvPicPr>
            <a:picLocks noChangeAspect="1"/>
          </p:cNvPicPr>
          <p:nvPr/>
        </p:nvPicPr>
        <p:blipFill>
          <a:blip r:embed="rId3"/>
          <a:stretch>
            <a:fillRect/>
          </a:stretch>
        </p:blipFill>
        <p:spPr>
          <a:xfrm>
            <a:off x="0" y="0"/>
            <a:ext cx="12192000" cy="6858000"/>
          </a:xfrm>
          <a:prstGeom prst="rect">
            <a:avLst/>
          </a:prstGeom>
        </p:spPr>
      </p:pic>
      <p:pic>
        <p:nvPicPr>
          <p:cNvPr id="2" name="Рисунок 1">
            <a:extLst>
              <a:ext uri="{FF2B5EF4-FFF2-40B4-BE49-F238E27FC236}">
                <a16:creationId xmlns:a16="http://schemas.microsoft.com/office/drawing/2014/main" id="{0778AA88-6C1C-7FFD-D07F-8855581481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39264" y="0"/>
            <a:ext cx="1052736" cy="1052736"/>
          </a:xfrm>
          <a:prstGeom prst="rect">
            <a:avLst/>
          </a:prstGeom>
        </p:spPr>
      </p:pic>
      <p:sp>
        <p:nvSpPr>
          <p:cNvPr id="4" name="TextBox 3">
            <a:extLst>
              <a:ext uri="{FF2B5EF4-FFF2-40B4-BE49-F238E27FC236}">
                <a16:creationId xmlns:a16="http://schemas.microsoft.com/office/drawing/2014/main" id="{39E7868C-A849-C769-D2D1-A01CF177BF7A}"/>
              </a:ext>
            </a:extLst>
          </p:cNvPr>
          <p:cNvSpPr txBox="1"/>
          <p:nvPr/>
        </p:nvSpPr>
        <p:spPr>
          <a:xfrm>
            <a:off x="230909" y="304800"/>
            <a:ext cx="10908355" cy="7786747"/>
          </a:xfrm>
          <a:prstGeom prst="rect">
            <a:avLst/>
          </a:prstGeom>
          <a:noFill/>
        </p:spPr>
        <p:txBody>
          <a:bodyPr wrap="square">
            <a:spAutoFit/>
          </a:bodyPr>
          <a:lstStyle/>
          <a:p>
            <a:pPr algn="just"/>
            <a:r>
              <a:rPr lang="uk-UA" sz="2000" dirty="0">
                <a:solidFill>
                  <a:srgbClr val="7030A0"/>
                </a:solidFill>
                <a:latin typeface="Times New Roman" panose="02020603050405020304" pitchFamily="18" charset="0"/>
                <a:cs typeface="Times New Roman" panose="02020603050405020304" pitchFamily="18" charset="0"/>
              </a:rPr>
              <a:t>    Педагогам  необхідно знати закономірності вікового розвитку дитини, щоб налагодити освітній процес з максимальним ефектом. Цій темі «Вікові особливості дітей» було присвячено 4 наради.</a:t>
            </a:r>
          </a:p>
          <a:p>
            <a:pPr algn="just"/>
            <a:endParaRPr lang="en-US" sz="2000" dirty="0">
              <a:solidFill>
                <a:srgbClr val="7030A0"/>
              </a:solidFill>
              <a:latin typeface="Times New Roman" panose="02020603050405020304" pitchFamily="18" charset="0"/>
              <a:cs typeface="Times New Roman" panose="02020603050405020304" pitchFamily="18" charset="0"/>
            </a:endParaRPr>
          </a:p>
          <a:p>
            <a:pPr algn="just"/>
            <a:r>
              <a:rPr lang="uk-UA" sz="2000" dirty="0">
                <a:solidFill>
                  <a:srgbClr val="7030A0"/>
                </a:solidFill>
                <a:latin typeface="Times New Roman" panose="02020603050405020304" pitchFamily="18" charset="0"/>
                <a:cs typeface="Times New Roman" panose="02020603050405020304" pitchFamily="18" charset="0"/>
              </a:rPr>
              <a:t>     Взаємодія з батьками, нашими партнерами, є надважливою. За круглим стом обговорили традиційні та нетрадиційні форми роботи з батьками. </a:t>
            </a:r>
          </a:p>
          <a:p>
            <a:pPr algn="just"/>
            <a:endParaRPr lang="en-US" sz="2000" dirty="0">
              <a:solidFill>
                <a:srgbClr val="7030A0"/>
              </a:solidFill>
              <a:latin typeface="Times New Roman" panose="02020603050405020304" pitchFamily="18" charset="0"/>
              <a:cs typeface="Times New Roman" panose="02020603050405020304" pitchFamily="18" charset="0"/>
            </a:endParaRPr>
          </a:p>
          <a:p>
            <a:pPr algn="just"/>
            <a:r>
              <a:rPr lang="uk-UA" sz="2000" dirty="0">
                <a:solidFill>
                  <a:srgbClr val="7030A0"/>
                </a:solidFill>
                <a:latin typeface="Times New Roman" panose="02020603050405020304" pitchFamily="18" charset="0"/>
                <a:cs typeface="Times New Roman" panose="02020603050405020304" pitchFamily="18" charset="0"/>
              </a:rPr>
              <a:t>     По закінченню першого півріччя підсумували роботу з батьками. Вияснили, які форми роботи є дієвими та скорегували план роботи на друге півріччя.</a:t>
            </a:r>
          </a:p>
          <a:p>
            <a:pPr algn="just"/>
            <a:endParaRPr lang="en-US" sz="2000" dirty="0">
              <a:solidFill>
                <a:srgbClr val="7030A0"/>
              </a:solidFill>
              <a:latin typeface="Times New Roman" panose="02020603050405020304" pitchFamily="18" charset="0"/>
              <a:cs typeface="Times New Roman" panose="02020603050405020304" pitchFamily="18" charset="0"/>
            </a:endParaRPr>
          </a:p>
          <a:p>
            <a:pPr algn="just"/>
            <a:r>
              <a:rPr lang="uk-UA" sz="2000" dirty="0">
                <a:solidFill>
                  <a:srgbClr val="7030A0"/>
                </a:solidFill>
                <a:latin typeface="Times New Roman" panose="02020603050405020304" pitchFamily="18" charset="0"/>
                <a:cs typeface="Times New Roman" panose="02020603050405020304" pitchFamily="18" charset="0"/>
              </a:rPr>
              <a:t>     Ділились досвідом з колегами нашої громади. Зокрема провели семінари- практикуми  «Формування інженерного мислення через освітню технологію </a:t>
            </a:r>
            <a:r>
              <a:rPr lang="en-US" sz="2000" dirty="0">
                <a:solidFill>
                  <a:srgbClr val="7030A0"/>
                </a:solidFill>
                <a:latin typeface="Times New Roman" panose="02020603050405020304" pitchFamily="18" charset="0"/>
                <a:cs typeface="Times New Roman" panose="02020603050405020304" pitchFamily="18" charset="0"/>
              </a:rPr>
              <a:t>STREAM </a:t>
            </a:r>
            <a:r>
              <a:rPr lang="uk-UA" sz="2000" dirty="0">
                <a:solidFill>
                  <a:srgbClr val="7030A0"/>
                </a:solidFill>
                <a:latin typeface="Times New Roman" panose="02020603050405020304" pitchFamily="18" charset="0"/>
                <a:cs typeface="Times New Roman" panose="02020603050405020304" pitchFamily="18" charset="0"/>
              </a:rPr>
              <a:t>освіта»,  «Формування мовленнєвої компетентності дітей». В спільному  колі поділилися з колегами перевагами  методики «</a:t>
            </a:r>
            <a:r>
              <a:rPr lang="en-US" sz="2000" dirty="0">
                <a:solidFill>
                  <a:srgbClr val="7030A0"/>
                </a:solidFill>
                <a:latin typeface="Times New Roman" panose="02020603050405020304" pitchFamily="18" charset="0"/>
                <a:cs typeface="Times New Roman" panose="02020603050405020304" pitchFamily="18" charset="0"/>
              </a:rPr>
              <a:t>Kids Skills</a:t>
            </a:r>
            <a:r>
              <a:rPr lang="uk-UA" sz="2000" dirty="0">
                <a:solidFill>
                  <a:srgbClr val="7030A0"/>
                </a:solidFill>
                <a:latin typeface="Times New Roman" panose="02020603050405020304" pitchFamily="18" charset="0"/>
                <a:cs typeface="Times New Roman" panose="02020603050405020304" pitchFamily="18" charset="0"/>
              </a:rPr>
              <a:t>».</a:t>
            </a:r>
          </a:p>
          <a:p>
            <a:pPr algn="just"/>
            <a:endParaRPr lang="en-US" sz="2000" dirty="0">
              <a:solidFill>
                <a:srgbClr val="7030A0"/>
              </a:solidFill>
              <a:latin typeface="Times New Roman" panose="02020603050405020304" pitchFamily="18" charset="0"/>
              <a:cs typeface="Times New Roman" panose="02020603050405020304" pitchFamily="18" charset="0"/>
            </a:endParaRPr>
          </a:p>
          <a:p>
            <a:pPr algn="just"/>
            <a:r>
              <a:rPr lang="uk-UA" sz="2000" dirty="0">
                <a:solidFill>
                  <a:srgbClr val="7030A0"/>
                </a:solidFill>
                <a:latin typeface="Times New Roman" panose="02020603050405020304" pitchFamily="18" charset="0"/>
                <a:cs typeface="Times New Roman" panose="02020603050405020304" pitchFamily="18" charset="0"/>
              </a:rPr>
              <a:t>      На нараді присвяченій «</a:t>
            </a:r>
            <a:r>
              <a:rPr lang="uk-UA" sz="2000" dirty="0" err="1">
                <a:solidFill>
                  <a:srgbClr val="7030A0"/>
                </a:solidFill>
                <a:latin typeface="Times New Roman" panose="02020603050405020304" pitchFamily="18" charset="0"/>
                <a:cs typeface="Times New Roman" panose="02020603050405020304" pitchFamily="18" charset="0"/>
              </a:rPr>
              <a:t>Реджіо</a:t>
            </a:r>
            <a:r>
              <a:rPr lang="uk-UA" sz="2000" dirty="0">
                <a:solidFill>
                  <a:srgbClr val="7030A0"/>
                </a:solidFill>
                <a:latin typeface="Times New Roman" panose="02020603050405020304" pitchFamily="18" charset="0"/>
                <a:cs typeface="Times New Roman" panose="02020603050405020304" pitchFamily="18" charset="0"/>
              </a:rPr>
              <a:t> педагогіці» переймали досвід інших країн та шукали «родзинки», які зможемо застосовувати в нашому закладі. Для закріплення теми відвідали семінар у колег із ЗДО «Берізка».</a:t>
            </a:r>
          </a:p>
          <a:p>
            <a:pPr algn="just"/>
            <a:endParaRPr lang="uk-UA" sz="2000" dirty="0">
              <a:solidFill>
                <a:srgbClr val="7030A0"/>
              </a:solidFill>
              <a:latin typeface="Times New Roman" panose="02020603050405020304" pitchFamily="18" charset="0"/>
              <a:cs typeface="Times New Roman" panose="02020603050405020304" pitchFamily="18" charset="0"/>
            </a:endParaRPr>
          </a:p>
          <a:p>
            <a:r>
              <a:rPr lang="uk-UA" sz="2000" dirty="0">
                <a:solidFill>
                  <a:srgbClr val="7030A0"/>
                </a:solidFill>
                <a:latin typeface="Times New Roman" panose="02020603050405020304" pitchFamily="18" charset="0"/>
                <a:cs typeface="Times New Roman" panose="02020603050405020304" pitchFamily="18" charset="0"/>
              </a:rPr>
              <a:t> Для подолання стресу, в умовах воєнного стану, відвідали тренінг запропонований Гірським ІРЦ.</a:t>
            </a:r>
          </a:p>
          <a:p>
            <a:endParaRPr lang="en-US" sz="2000" dirty="0">
              <a:solidFill>
                <a:srgbClr val="7030A0"/>
              </a:solidFill>
              <a:latin typeface="Times New Roman" panose="02020603050405020304" pitchFamily="18" charset="0"/>
              <a:cs typeface="Times New Roman" panose="02020603050405020304" pitchFamily="18" charset="0"/>
            </a:endParaRPr>
          </a:p>
          <a:p>
            <a:r>
              <a:rPr lang="uk-UA" sz="2000" dirty="0">
                <a:solidFill>
                  <a:srgbClr val="7030A0"/>
                </a:solidFill>
                <a:latin typeface="Times New Roman" panose="02020603050405020304" pitchFamily="18" charset="0"/>
                <a:cs typeface="Times New Roman" panose="02020603050405020304" pitchFamily="18" charset="0"/>
              </a:rPr>
              <a:t>Взяли участь у Міжнародній конференції «</a:t>
            </a:r>
            <a:r>
              <a:rPr lang="uk-UA" sz="2000" dirty="0" err="1">
                <a:solidFill>
                  <a:srgbClr val="7030A0"/>
                </a:solidFill>
                <a:latin typeface="Times New Roman" panose="02020603050405020304" pitchFamily="18" charset="0"/>
                <a:cs typeface="Times New Roman" panose="02020603050405020304" pitchFamily="18" charset="0"/>
              </a:rPr>
              <a:t>Дошкілля</a:t>
            </a:r>
            <a:r>
              <a:rPr lang="uk-UA" sz="2000" dirty="0">
                <a:solidFill>
                  <a:srgbClr val="7030A0"/>
                </a:solidFill>
                <a:latin typeface="Times New Roman" panose="02020603050405020304" pitchFamily="18" charset="0"/>
                <a:cs typeface="Times New Roman" panose="02020603050405020304" pitchFamily="18" charset="0"/>
              </a:rPr>
              <a:t>. Важливо».</a:t>
            </a:r>
          </a:p>
          <a:p>
            <a:endParaRPr lang="en-US" sz="2000" dirty="0">
              <a:solidFill>
                <a:srgbClr val="7030A0"/>
              </a:solidFill>
              <a:latin typeface="Times New Roman" panose="02020603050405020304" pitchFamily="18" charset="0"/>
              <a:cs typeface="Times New Roman" panose="02020603050405020304" pitchFamily="18" charset="0"/>
            </a:endParaRPr>
          </a:p>
          <a:p>
            <a:r>
              <a:rPr lang="uk-UA" sz="2000" dirty="0">
                <a:solidFill>
                  <a:srgbClr val="7030A0"/>
                </a:solidFill>
                <a:latin typeface="Times New Roman" panose="02020603050405020304" pitchFamily="18" charset="0"/>
                <a:cs typeface="Times New Roman" panose="02020603050405020304" pitchFamily="18" charset="0"/>
              </a:rPr>
              <a:t> </a:t>
            </a:r>
            <a:endParaRPr lang="en-US" sz="2000" dirty="0">
              <a:solidFill>
                <a:srgbClr val="7030A0"/>
              </a:solidFill>
              <a:latin typeface="Times New Roman" panose="02020603050405020304" pitchFamily="18" charset="0"/>
              <a:cs typeface="Times New Roman" panose="02020603050405020304" pitchFamily="18" charset="0"/>
            </a:endParaRPr>
          </a:p>
          <a:p>
            <a:pPr algn="just"/>
            <a:endParaRPr lang="uk-UA" sz="2000" dirty="0">
              <a:solidFill>
                <a:srgbClr val="7030A0"/>
              </a:solidFill>
              <a:latin typeface="Times New Roman" panose="02020603050405020304" pitchFamily="18" charset="0"/>
              <a:cs typeface="Times New Roman" panose="02020603050405020304" pitchFamily="18" charset="0"/>
            </a:endParaRPr>
          </a:p>
          <a:p>
            <a:pPr indent="360000" algn="just"/>
            <a:endParaRPr lang="uk-UA" sz="20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8792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AAA9B3F8-A65C-EC8B-66D2-FF8C8A8AB910}"/>
              </a:ext>
            </a:extLst>
          </p:cNvPr>
          <p:cNvPicPr>
            <a:picLocks noChangeAspect="1"/>
          </p:cNvPicPr>
          <p:nvPr/>
        </p:nvPicPr>
        <p:blipFill>
          <a:blip r:embed="rId2"/>
          <a:stretch>
            <a:fillRect/>
          </a:stretch>
        </p:blipFill>
        <p:spPr>
          <a:xfrm>
            <a:off x="0" y="0"/>
            <a:ext cx="12192000" cy="6858000"/>
          </a:xfrm>
          <a:prstGeom prst="rect">
            <a:avLst/>
          </a:prstGeom>
        </p:spPr>
      </p:pic>
      <p:pic>
        <p:nvPicPr>
          <p:cNvPr id="2" name="Рисунок 1">
            <a:extLst>
              <a:ext uri="{FF2B5EF4-FFF2-40B4-BE49-F238E27FC236}">
                <a16:creationId xmlns:a16="http://schemas.microsoft.com/office/drawing/2014/main" id="{0778AA88-6C1C-7FFD-D07F-8855581481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9264" y="0"/>
            <a:ext cx="1052736" cy="1052736"/>
          </a:xfrm>
          <a:prstGeom prst="rect">
            <a:avLst/>
          </a:prstGeom>
        </p:spPr>
      </p:pic>
      <p:sp>
        <p:nvSpPr>
          <p:cNvPr id="4" name="TextBox 3">
            <a:extLst>
              <a:ext uri="{FF2B5EF4-FFF2-40B4-BE49-F238E27FC236}">
                <a16:creationId xmlns:a16="http://schemas.microsoft.com/office/drawing/2014/main" id="{39E7868C-A849-C769-D2D1-A01CF177BF7A}"/>
              </a:ext>
            </a:extLst>
          </p:cNvPr>
          <p:cNvSpPr txBox="1"/>
          <p:nvPr/>
        </p:nvSpPr>
        <p:spPr>
          <a:xfrm>
            <a:off x="424873" y="-295564"/>
            <a:ext cx="10642195" cy="7171194"/>
          </a:xfrm>
          <a:prstGeom prst="rect">
            <a:avLst/>
          </a:prstGeom>
          <a:noFill/>
        </p:spPr>
        <p:txBody>
          <a:bodyPr wrap="square">
            <a:spAutoFit/>
          </a:bodyPr>
          <a:lstStyle/>
          <a:p>
            <a:pPr indent="360000" algn="just"/>
            <a:endParaRPr lang="uk-UA" sz="2000" dirty="0">
              <a:solidFill>
                <a:srgbClr val="7030A0"/>
              </a:solidFill>
              <a:latin typeface="Times New Roman" panose="02020603050405020304" pitchFamily="18" charset="0"/>
              <a:cs typeface="Times New Roman" panose="02020603050405020304" pitchFamily="18" charset="0"/>
            </a:endParaRPr>
          </a:p>
          <a:p>
            <a:pPr algn="just"/>
            <a:r>
              <a:rPr lang="uk-UA" sz="2000" dirty="0">
                <a:solidFill>
                  <a:srgbClr val="7030A0"/>
                </a:solidFill>
                <a:latin typeface="Times New Roman" panose="02020603050405020304" pitchFamily="18" charset="0"/>
                <a:cs typeface="Times New Roman" panose="02020603050405020304" pitchFamily="18" charset="0"/>
              </a:rPr>
              <a:t>Проведені планові засідання психолого-педагогічної команди супроводу дітей з особливими освітніми потребами задля забезпечення рівного доступу до освітнього процесу з урахуванням індивідуальних особливостей дітей.</a:t>
            </a:r>
          </a:p>
          <a:p>
            <a:pPr algn="just"/>
            <a:endParaRPr lang="en-US" sz="2000" dirty="0">
              <a:solidFill>
                <a:srgbClr val="7030A0"/>
              </a:solidFill>
              <a:latin typeface="Times New Roman" panose="02020603050405020304" pitchFamily="18" charset="0"/>
              <a:cs typeface="Times New Roman" panose="02020603050405020304" pitchFamily="18" charset="0"/>
            </a:endParaRPr>
          </a:p>
          <a:p>
            <a:pPr algn="just"/>
            <a:r>
              <a:rPr lang="uk-UA" sz="2000" dirty="0">
                <a:solidFill>
                  <a:srgbClr val="7030A0"/>
                </a:solidFill>
                <a:latin typeface="Times New Roman" panose="02020603050405020304" pitchFamily="18" charset="0"/>
                <a:cs typeface="Times New Roman" panose="02020603050405020304" pitchFamily="18" charset="0"/>
              </a:rPr>
              <a:t>Проведено анкетування педагогів «Самоаналіз щодо організації мовленнєвого розвитку дошкільників».</a:t>
            </a:r>
          </a:p>
          <a:p>
            <a:pPr indent="360000" algn="just"/>
            <a:endParaRPr lang="uk-UA" sz="2000" dirty="0">
              <a:solidFill>
                <a:srgbClr val="7030A0"/>
              </a:solidFill>
              <a:latin typeface="Times New Roman" panose="02020603050405020304" pitchFamily="18" charset="0"/>
              <a:cs typeface="Times New Roman" panose="02020603050405020304" pitchFamily="18" charset="0"/>
            </a:endParaRPr>
          </a:p>
          <a:p>
            <a:pPr indent="360000" algn="just"/>
            <a:r>
              <a:rPr lang="uk-UA" sz="2000" dirty="0">
                <a:solidFill>
                  <a:srgbClr val="7030A0"/>
                </a:solidFill>
                <a:latin typeface="Times New Roman" panose="02020603050405020304" pitchFamily="18" charset="0"/>
                <a:cs typeface="Times New Roman" panose="02020603050405020304" pitchFamily="18" charset="0"/>
              </a:rPr>
              <a:t>Педагогам протягом року надавались консультації за планом та потребою. Також проведена ділова гра для педагогів присвячена Дню  української писемності  та мови.</a:t>
            </a:r>
          </a:p>
          <a:p>
            <a:pPr indent="360000" algn="just"/>
            <a:endParaRPr lang="uk-UA" sz="2000" dirty="0">
              <a:solidFill>
                <a:srgbClr val="7030A0"/>
              </a:solidFill>
              <a:latin typeface="Times New Roman" panose="02020603050405020304" pitchFamily="18" charset="0"/>
              <a:cs typeface="Times New Roman" panose="02020603050405020304" pitchFamily="18" charset="0"/>
            </a:endParaRPr>
          </a:p>
          <a:p>
            <a:pPr indent="360000" algn="just"/>
            <a:r>
              <a:rPr lang="uk-UA" sz="2000" dirty="0">
                <a:solidFill>
                  <a:srgbClr val="7030A0"/>
                </a:solidFill>
                <a:latin typeface="Times New Roman" panose="02020603050405020304" pitchFamily="18" charset="0"/>
                <a:cs typeface="Times New Roman" panose="02020603050405020304" pitchFamily="18" charset="0"/>
              </a:rPr>
              <a:t>Задля забезпечення комфортного мікроклімату  у колективі, для педагогів закладу, проводились психологічні тренінги. Зокрема:</a:t>
            </a:r>
            <a:r>
              <a:rPr lang="uk-UA" dirty="0"/>
              <a:t> </a:t>
            </a:r>
            <a:r>
              <a:rPr lang="uk-UA" sz="2000" dirty="0">
                <a:solidFill>
                  <a:srgbClr val="7030A0"/>
                </a:solidFill>
                <a:latin typeface="Times New Roman" panose="02020603050405020304" pitchFamily="18" charset="0"/>
                <a:cs typeface="Times New Roman" panose="02020603050405020304" pitchFamily="18" charset="0"/>
              </a:rPr>
              <a:t>Наталія КАРПЕНКО провела тренінг під назвою «Як приборкати внутрішнього вовка»; Валентина ЧМУТ – «Тайм-менеджмент сучасного педагога»; Сніжана ЖУЧЕНКО – «Подорож до країни мрій», Олена ВОЛИК – «Щирі обійми або ресурс в кожному дотику», Ярослава КОСОВЕЦЬ – «Вічна цінність – людське щастя», Тетяна ДІДУШКО – «</a:t>
            </a:r>
            <a:r>
              <a:rPr lang="uk-UA" sz="2000" dirty="0" err="1">
                <a:solidFill>
                  <a:srgbClr val="7030A0"/>
                </a:solidFill>
                <a:latin typeface="Times New Roman" panose="02020603050405020304" pitchFamily="18" charset="0"/>
                <a:cs typeface="Times New Roman" panose="02020603050405020304" pitchFamily="18" charset="0"/>
              </a:rPr>
              <a:t>Мультирольова</a:t>
            </a:r>
            <a:r>
              <a:rPr lang="uk-UA" sz="2000" dirty="0">
                <a:solidFill>
                  <a:srgbClr val="7030A0"/>
                </a:solidFill>
                <a:latin typeface="Times New Roman" panose="02020603050405020304" pitchFamily="18" charset="0"/>
                <a:cs typeface="Times New Roman" panose="02020603050405020304" pitchFamily="18" charset="0"/>
              </a:rPr>
              <a:t> особистість», Наталія БІЛЕНЬКА – «Намалюю в душі сонце», Анна ОСТАПЕНКО «</a:t>
            </a:r>
            <a:r>
              <a:rPr lang="uk-UA" sz="2000" dirty="0" err="1">
                <a:solidFill>
                  <a:srgbClr val="7030A0"/>
                </a:solidFill>
                <a:latin typeface="Times New Roman" panose="02020603050405020304" pitchFamily="18" charset="0"/>
                <a:cs typeface="Times New Roman" panose="02020603050405020304" pitchFamily="18" charset="0"/>
              </a:rPr>
              <a:t>Аромосенсорика</a:t>
            </a:r>
            <a:r>
              <a:rPr lang="uk-UA" sz="2000" dirty="0">
                <a:solidFill>
                  <a:srgbClr val="7030A0"/>
                </a:solidFill>
                <a:latin typeface="Times New Roman" panose="02020603050405020304" pitchFamily="18" charset="0"/>
                <a:cs typeface="Times New Roman" panose="02020603050405020304" pitchFamily="18" charset="0"/>
              </a:rPr>
              <a:t>», Людмила ОЛЕШКО – «Розвиток комунікативної компетентності педагога як основа ефективного спілкування та взаємодії з батьками ЗДО», «Стрес і особистість».</a:t>
            </a:r>
            <a:endParaRPr lang="uk-UA" sz="2000" dirty="0">
              <a:solidFill>
                <a:srgbClr val="7030A0"/>
              </a:solidFill>
              <a:latin typeface="Times New Roman" panose="02020603050405020304" pitchFamily="18" charset="0"/>
              <a:ea typeface="Times New Roman" panose="02020603050405020304" pitchFamily="18" charset="0"/>
            </a:endParaRPr>
          </a:p>
          <a:p>
            <a:pPr algn="just"/>
            <a:r>
              <a:rPr lang="uk-UA" sz="2000" dirty="0">
                <a:solidFill>
                  <a:srgbClr val="7030A0"/>
                </a:solidFill>
                <a:latin typeface="Times New Roman" panose="02020603050405020304" pitchFamily="18" charset="0"/>
                <a:ea typeface="Times New Roman" panose="02020603050405020304" pitchFamily="18" charset="0"/>
              </a:rPr>
              <a:t>       Колективні перегляди занять сприяли знайомству з досвідом роботи колег. Протягом навчального року педагогами ЗДО «Барвінок» на належному методичному рівні були проведені інтегровані заняття за програмами «Дитина» та «Впевнений старт».</a:t>
            </a:r>
            <a:endParaRPr lang="en-US" sz="2000" dirty="0">
              <a:solidFill>
                <a:srgbClr val="7030A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60935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AAA9B3F8-A65C-EC8B-66D2-FF8C8A8AB910}"/>
              </a:ext>
            </a:extLst>
          </p:cNvPr>
          <p:cNvPicPr>
            <a:picLocks noChangeAspect="1"/>
          </p:cNvPicPr>
          <p:nvPr/>
        </p:nvPicPr>
        <p:blipFill>
          <a:blip r:embed="rId2"/>
          <a:stretch>
            <a:fillRect/>
          </a:stretch>
        </p:blipFill>
        <p:spPr>
          <a:xfrm>
            <a:off x="0" y="0"/>
            <a:ext cx="12192000" cy="6858000"/>
          </a:xfrm>
          <a:prstGeom prst="rect">
            <a:avLst/>
          </a:prstGeom>
        </p:spPr>
      </p:pic>
      <p:pic>
        <p:nvPicPr>
          <p:cNvPr id="2" name="Рисунок 1">
            <a:extLst>
              <a:ext uri="{FF2B5EF4-FFF2-40B4-BE49-F238E27FC236}">
                <a16:creationId xmlns:a16="http://schemas.microsoft.com/office/drawing/2014/main" id="{0778AA88-6C1C-7FFD-D07F-8855581481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9264" y="0"/>
            <a:ext cx="1052736" cy="1052736"/>
          </a:xfrm>
          <a:prstGeom prst="rect">
            <a:avLst/>
          </a:prstGeom>
        </p:spPr>
      </p:pic>
      <p:sp>
        <p:nvSpPr>
          <p:cNvPr id="4" name="TextBox 3">
            <a:extLst>
              <a:ext uri="{FF2B5EF4-FFF2-40B4-BE49-F238E27FC236}">
                <a16:creationId xmlns:a16="http://schemas.microsoft.com/office/drawing/2014/main" id="{39E7868C-A849-C769-D2D1-A01CF177BF7A}"/>
              </a:ext>
            </a:extLst>
          </p:cNvPr>
          <p:cNvSpPr txBox="1"/>
          <p:nvPr/>
        </p:nvSpPr>
        <p:spPr>
          <a:xfrm>
            <a:off x="578427" y="151179"/>
            <a:ext cx="10374341" cy="6247864"/>
          </a:xfrm>
          <a:prstGeom prst="rect">
            <a:avLst/>
          </a:prstGeom>
          <a:noFill/>
        </p:spPr>
        <p:txBody>
          <a:bodyPr wrap="square">
            <a:spAutoFit/>
          </a:bodyPr>
          <a:lstStyle/>
          <a:p>
            <a:pPr algn="just"/>
            <a:r>
              <a:rPr lang="uk-UA" dirty="0"/>
              <a:t>        </a:t>
            </a:r>
            <a:r>
              <a:rPr lang="uk-UA" sz="2000" dirty="0">
                <a:solidFill>
                  <a:srgbClr val="7030A0"/>
                </a:solidFill>
                <a:latin typeface="Times New Roman" panose="02020603050405020304" pitchFamily="18" charset="0"/>
                <a:cs typeface="Times New Roman" panose="02020603050405020304" pitchFamily="18" charset="0"/>
              </a:rPr>
              <a:t>В навчальному році продовжували переймати досвід закордонних колег та впроваджувати «нові» методики в нашому закладі. Одна з таких – «Прогулянка за будь-якої погоди». Вивчили досвід колег з Фінляндії, Швеції, Польщі, Німеччини та Данії. Такі прогулянки допомагають дітям розвивати стійкість до стресу, вміння пристосовуватися та підвищувати загальний рівень здоров’я і добробуту дітей, покращувати імунітет та вміння пристосовуватись до клімату країни. Це також надає їм можливість насолоджуватись природою та отримувати цінні освітні </a:t>
            </a:r>
            <a:r>
              <a:rPr lang="uk-UA" sz="2000" dirty="0" err="1">
                <a:solidFill>
                  <a:srgbClr val="7030A0"/>
                </a:solidFill>
                <a:latin typeface="Times New Roman" panose="02020603050405020304" pitchFamily="18" charset="0"/>
                <a:cs typeface="Times New Roman" panose="02020603050405020304" pitchFamily="18" charset="0"/>
              </a:rPr>
              <a:t>досвіди</a:t>
            </a:r>
            <a:r>
              <a:rPr lang="uk-UA" sz="2000" dirty="0">
                <a:solidFill>
                  <a:srgbClr val="7030A0"/>
                </a:solidFill>
                <a:latin typeface="Times New Roman" panose="02020603050405020304" pitchFamily="18" charset="0"/>
                <a:cs typeface="Times New Roman" panose="02020603050405020304" pitchFamily="18" charset="0"/>
              </a:rPr>
              <a:t>, які необхідні для їх розвитку.</a:t>
            </a:r>
          </a:p>
          <a:p>
            <a:pPr algn="just"/>
            <a:endParaRPr lang="en-US" sz="2000" dirty="0">
              <a:solidFill>
                <a:srgbClr val="7030A0"/>
              </a:solidFill>
              <a:latin typeface="Times New Roman" panose="02020603050405020304" pitchFamily="18" charset="0"/>
              <a:cs typeface="Times New Roman" panose="02020603050405020304" pitchFamily="18" charset="0"/>
            </a:endParaRPr>
          </a:p>
          <a:p>
            <a:pPr algn="just"/>
            <a:r>
              <a:rPr lang="uk-UA" sz="2000" dirty="0">
                <a:solidFill>
                  <a:srgbClr val="7030A0"/>
                </a:solidFill>
                <a:latin typeface="Times New Roman" panose="02020603050405020304" pitchFamily="18" charset="0"/>
                <a:cs typeface="Times New Roman" panose="02020603050405020304" pitchFamily="18" charset="0"/>
              </a:rPr>
              <a:t>        Вивчивши досвід роботи з дітьми Норвегії, Швеції, Данії та Канади, запровадили методику «Денний сон на вулиці» (в теплі пори року). Це чудовий метод відпочинку для дитини, він не тільки зміцнює імунітет, а й забезпечує організму правильний розвиток. Вуличне повітря очищує легені, слизова оболонка дихальної системи працює краще, кров збагачується киснем. Знижується ризик розвитку алергічних реакцій на пил та продукти життєдіяльності людини. Здоровий сон покращує уважність, виключає ймовірність розвитку проблем з психічним здоров’ям, запобігає захворюванню серця та судин.</a:t>
            </a:r>
          </a:p>
          <a:p>
            <a:pPr algn="just"/>
            <a:endParaRPr lang="en-US" sz="2000" dirty="0">
              <a:solidFill>
                <a:srgbClr val="7030A0"/>
              </a:solidFill>
              <a:latin typeface="Times New Roman" panose="02020603050405020304" pitchFamily="18" charset="0"/>
              <a:cs typeface="Times New Roman" panose="02020603050405020304" pitchFamily="18" charset="0"/>
            </a:endParaRPr>
          </a:p>
          <a:p>
            <a:pPr algn="just"/>
            <a:r>
              <a:rPr lang="uk-UA" sz="2000" dirty="0">
                <a:solidFill>
                  <a:srgbClr val="7030A0"/>
                </a:solidFill>
                <a:latin typeface="Times New Roman" panose="02020603050405020304" pitchFamily="18" charset="0"/>
                <a:cs typeface="Times New Roman" panose="02020603050405020304" pitchFamily="18" charset="0"/>
              </a:rPr>
              <a:t>         Частково почали запроваджувати  методику  «Господарство на подвір’ї» захопившись досвідом Японії та Швеції. Така методика є корисним інструментом для розвитку дітей. Вона дозволяє отримати практичний досвід у догляді за рослинами, тваринами та природнім середовищем.</a:t>
            </a:r>
            <a:endParaRPr lang="en-US" sz="20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445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AAA9B3F8-A65C-EC8B-66D2-FF8C8A8AB910}"/>
              </a:ext>
            </a:extLst>
          </p:cNvPr>
          <p:cNvPicPr>
            <a:picLocks noChangeAspect="1"/>
          </p:cNvPicPr>
          <p:nvPr/>
        </p:nvPicPr>
        <p:blipFill>
          <a:blip r:embed="rId2"/>
          <a:stretch>
            <a:fillRect/>
          </a:stretch>
        </p:blipFill>
        <p:spPr>
          <a:xfrm>
            <a:off x="0" y="0"/>
            <a:ext cx="12192000" cy="6858000"/>
          </a:xfrm>
          <a:prstGeom prst="rect">
            <a:avLst/>
          </a:prstGeom>
        </p:spPr>
      </p:pic>
      <p:pic>
        <p:nvPicPr>
          <p:cNvPr id="2" name="Рисунок 1">
            <a:extLst>
              <a:ext uri="{FF2B5EF4-FFF2-40B4-BE49-F238E27FC236}">
                <a16:creationId xmlns:a16="http://schemas.microsoft.com/office/drawing/2014/main" id="{B6AA834E-978B-7B49-AA90-B1E21D1861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9264" y="0"/>
            <a:ext cx="1052736" cy="1052736"/>
          </a:xfrm>
          <a:prstGeom prst="rect">
            <a:avLst/>
          </a:prstGeom>
        </p:spPr>
      </p:pic>
      <p:sp>
        <p:nvSpPr>
          <p:cNvPr id="4" name="TextBox 3">
            <a:extLst>
              <a:ext uri="{FF2B5EF4-FFF2-40B4-BE49-F238E27FC236}">
                <a16:creationId xmlns:a16="http://schemas.microsoft.com/office/drawing/2014/main" id="{727F755C-EA03-A8E9-6280-5C5261078531}"/>
              </a:ext>
            </a:extLst>
          </p:cNvPr>
          <p:cNvSpPr txBox="1"/>
          <p:nvPr/>
        </p:nvSpPr>
        <p:spPr>
          <a:xfrm>
            <a:off x="443345" y="138545"/>
            <a:ext cx="10603346" cy="6863417"/>
          </a:xfrm>
          <a:prstGeom prst="rect">
            <a:avLst/>
          </a:prstGeom>
          <a:noFill/>
        </p:spPr>
        <p:txBody>
          <a:bodyPr wrap="square">
            <a:spAutoFit/>
          </a:bodyPr>
          <a:lstStyle/>
          <a:p>
            <a:pPr indent="360000" algn="just"/>
            <a:r>
              <a:rPr lang="uk-UA" sz="2000" dirty="0">
                <a:solidFill>
                  <a:srgbClr val="7030A0"/>
                </a:solidFill>
                <a:latin typeface="Times New Roman" panose="02020603050405020304" pitchFamily="18" charset="0"/>
                <a:cs typeface="Times New Roman" panose="02020603050405020304" pitchFamily="18" charset="0"/>
              </a:rPr>
              <a:t>Система роботи ЗДО «Барвінок» спрямована на забезпечення рівного доступу дітей до якісної дошкільної освіти; створення умов для розкриття потенційних можливостей кожної дитини, у тому числі дітей з особливими освітніми потребами.  На разі ми маємо таких дітей, якими опікуються асистенти вихователя Надія САВЧЕНКО та Тетяна ХОПТА.</a:t>
            </a:r>
          </a:p>
          <a:p>
            <a:pPr algn="just"/>
            <a:endParaRPr lang="uk-UA" sz="2000" dirty="0">
              <a:solidFill>
                <a:srgbClr val="7030A0"/>
              </a:solidFill>
              <a:latin typeface="Times New Roman" panose="02020603050405020304" pitchFamily="18" charset="0"/>
              <a:cs typeface="Times New Roman" panose="02020603050405020304" pitchFamily="18" charset="0"/>
            </a:endParaRPr>
          </a:p>
          <a:p>
            <a:pPr algn="just"/>
            <a:r>
              <a:rPr lang="uk-UA" sz="2000" dirty="0">
                <a:solidFill>
                  <a:srgbClr val="7030A0"/>
                </a:solidFill>
              </a:rPr>
              <a:t>        </a:t>
            </a:r>
            <a:r>
              <a:rPr lang="uk-UA" sz="2000" dirty="0">
                <a:solidFill>
                  <a:srgbClr val="7030A0"/>
                </a:solidFill>
                <a:latin typeface="Times New Roman" panose="02020603050405020304" pitchFamily="18" charset="0"/>
                <a:cs typeface="Times New Roman" panose="02020603050405020304" pitchFamily="18" charset="0"/>
              </a:rPr>
              <a:t>У зв’язку із запровадженням військового стану в країні, який спричинений російською агресією та за розпорядженнями Управління гуманітарного розвитку та соціального захисту садок працював у змішаній формі навчання. Педагоги, за неможливості очного навчання, організовували дистанційне. Воно передбачало, як синхронне так і асинхронне навчання. Синхронне здійснювалось через платформу </a:t>
            </a:r>
            <a:r>
              <a:rPr lang="en-US" sz="2000" dirty="0">
                <a:solidFill>
                  <a:srgbClr val="7030A0"/>
                </a:solidFill>
                <a:latin typeface="Times New Roman" panose="02020603050405020304" pitchFamily="18" charset="0"/>
                <a:cs typeface="Times New Roman" panose="02020603050405020304" pitchFamily="18" charset="0"/>
              </a:rPr>
              <a:t>Google meet</a:t>
            </a:r>
            <a:r>
              <a:rPr lang="uk-UA" sz="2000" dirty="0">
                <a:solidFill>
                  <a:srgbClr val="7030A0"/>
                </a:solidFill>
                <a:latin typeface="Times New Roman" panose="02020603050405020304" pitchFamily="18" charset="0"/>
                <a:cs typeface="Times New Roman" panose="02020603050405020304" pitchFamily="18" charset="0"/>
              </a:rPr>
              <a:t>, а асинхронне через групи </a:t>
            </a:r>
            <a:r>
              <a:rPr lang="en-US" sz="2000" dirty="0">
                <a:solidFill>
                  <a:srgbClr val="7030A0"/>
                </a:solidFill>
                <a:latin typeface="Times New Roman" panose="02020603050405020304" pitchFamily="18" charset="0"/>
                <a:cs typeface="Times New Roman" panose="02020603050405020304" pitchFamily="18" charset="0"/>
              </a:rPr>
              <a:t>Viber</a:t>
            </a:r>
            <a:r>
              <a:rPr lang="uk-UA" sz="2000" dirty="0">
                <a:solidFill>
                  <a:srgbClr val="7030A0"/>
                </a:solidFill>
                <a:latin typeface="Times New Roman" panose="02020603050405020304" pitchFamily="18" charset="0"/>
                <a:cs typeface="Times New Roman" panose="02020603050405020304" pitchFamily="18" charset="0"/>
              </a:rPr>
              <a:t>, Телеграм.</a:t>
            </a:r>
          </a:p>
          <a:p>
            <a:pPr algn="just"/>
            <a:endParaRPr lang="uk-UA" sz="2000" dirty="0">
              <a:solidFill>
                <a:srgbClr val="7030A0"/>
              </a:solidFill>
              <a:latin typeface="Times New Roman" panose="02020603050405020304" pitchFamily="18" charset="0"/>
              <a:cs typeface="Times New Roman" panose="02020603050405020304" pitchFamily="18" charset="0"/>
            </a:endParaRPr>
          </a:p>
          <a:p>
            <a:pPr algn="just">
              <a:spcAft>
                <a:spcPts val="0"/>
              </a:spcAft>
            </a:pPr>
            <a:r>
              <a:rPr lang="uk-UA" sz="2000" dirty="0">
                <a:solidFill>
                  <a:srgbClr val="7030A0"/>
                </a:solidFill>
                <a:latin typeface="Times New Roman" panose="02020603050405020304" pitchFamily="18" charset="0"/>
                <a:ea typeface="Calibri" panose="020F0502020204030204" pitchFamily="34" charset="0"/>
              </a:rPr>
              <a:t> З метою забезпечення різнобічного розвитку дитини, відповідно до її задатків і нахилів, в закладі організовано гурткову роботу. Вона має забезпечувати потребу і цікавість дитини до певного виду діяльності, розвивати її природні задатки, загальні та спеціальні здібності, активізувати дитячу творчість, своєчасно виявляти обдарованість, виховувати моральні якості та прищеплювати духовні цінності. </a:t>
            </a:r>
          </a:p>
          <a:p>
            <a:pPr algn="just">
              <a:spcAft>
                <a:spcPts val="0"/>
              </a:spcAft>
            </a:pPr>
            <a:endParaRPr lang="en-US" sz="2000" dirty="0">
              <a:solidFill>
                <a:srgbClr val="7030A0"/>
              </a:solidFill>
              <a:latin typeface="Times New Roman" panose="02020603050405020304" pitchFamily="18" charset="0"/>
              <a:ea typeface="Times New Roman" panose="02020603050405020304" pitchFamily="18" charset="0"/>
            </a:endParaRPr>
          </a:p>
          <a:p>
            <a:pPr algn="just">
              <a:spcAft>
                <a:spcPts val="0"/>
              </a:spcAft>
            </a:pPr>
            <a:r>
              <a:rPr lang="uk-UA" sz="2000" dirty="0">
                <a:solidFill>
                  <a:srgbClr val="7030A0"/>
                </a:solidFill>
                <a:latin typeface="Times New Roman" panose="02020603050405020304" pitchFamily="18" charset="0"/>
                <a:ea typeface="Calibri" panose="020F0502020204030204" pitchFamily="34" charset="0"/>
              </a:rPr>
              <a:t>    </a:t>
            </a:r>
            <a:r>
              <a:rPr lang="en-US" sz="2000" dirty="0">
                <a:solidFill>
                  <a:srgbClr val="7030A0"/>
                </a:solidFill>
                <a:latin typeface="Times New Roman" panose="02020603050405020304" pitchFamily="18" charset="0"/>
                <a:ea typeface="Calibri" panose="020F0502020204030204" pitchFamily="34" charset="0"/>
              </a:rPr>
              <a:t>C</a:t>
            </a:r>
            <a:r>
              <a:rPr lang="uk-UA" sz="2000" dirty="0" err="1">
                <a:solidFill>
                  <a:srgbClr val="7030A0"/>
                </a:solidFill>
                <a:latin typeface="Times New Roman" panose="02020603050405020304" pitchFamily="18" charset="0"/>
                <a:ea typeface="Calibri" panose="020F0502020204030204" pitchFamily="34" charset="0"/>
              </a:rPr>
              <a:t>амовираження</a:t>
            </a:r>
            <a:r>
              <a:rPr lang="uk-UA" sz="2000" dirty="0">
                <a:solidFill>
                  <a:srgbClr val="7030A0"/>
                </a:solidFill>
                <a:latin typeface="Times New Roman" panose="02020603050405020304" pitchFamily="18" charset="0"/>
                <a:ea typeface="Calibri" panose="020F0502020204030204" pitchFamily="34" charset="0"/>
              </a:rPr>
              <a:t> особистості дитини яскраво проявляється при проведенні свят, розваг, тематичних годин, благодійних акцій, конкурсів, які проводилися  спільно з вихователями, адміністрацією ЗДО,  залученням батьків протягом навчального року.</a:t>
            </a:r>
            <a:endParaRPr lang="uk-UA" sz="2000" dirty="0">
              <a:solidFill>
                <a:srgbClr val="7030A0"/>
              </a:solidFill>
              <a:latin typeface="Times New Roman" panose="02020603050405020304" pitchFamily="18" charset="0"/>
              <a:cs typeface="Times New Roman" panose="02020603050405020304" pitchFamily="18" charset="0"/>
            </a:endParaRPr>
          </a:p>
          <a:p>
            <a:pPr algn="just"/>
            <a:endParaRPr lang="uk-UA" sz="20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6974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AAA9B3F8-A65C-EC8B-66D2-FF8C8A8AB910}"/>
              </a:ext>
            </a:extLst>
          </p:cNvPr>
          <p:cNvPicPr>
            <a:picLocks noChangeAspect="1"/>
          </p:cNvPicPr>
          <p:nvPr/>
        </p:nvPicPr>
        <p:blipFill>
          <a:blip r:embed="rId2"/>
          <a:stretch>
            <a:fillRect/>
          </a:stretch>
        </p:blipFill>
        <p:spPr>
          <a:xfrm>
            <a:off x="0" y="0"/>
            <a:ext cx="12192000" cy="6858000"/>
          </a:xfrm>
          <a:prstGeom prst="rect">
            <a:avLst/>
          </a:prstGeom>
        </p:spPr>
      </p:pic>
      <p:pic>
        <p:nvPicPr>
          <p:cNvPr id="2" name="Рисунок 1">
            <a:extLst>
              <a:ext uri="{FF2B5EF4-FFF2-40B4-BE49-F238E27FC236}">
                <a16:creationId xmlns:a16="http://schemas.microsoft.com/office/drawing/2014/main" id="{785867CC-5ACE-EF42-B9CB-50D48C730E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9264" y="0"/>
            <a:ext cx="1052736" cy="1052736"/>
          </a:xfrm>
          <a:prstGeom prst="rect">
            <a:avLst/>
          </a:prstGeom>
        </p:spPr>
      </p:pic>
      <p:sp>
        <p:nvSpPr>
          <p:cNvPr id="4" name="TextBox 3">
            <a:extLst>
              <a:ext uri="{FF2B5EF4-FFF2-40B4-BE49-F238E27FC236}">
                <a16:creationId xmlns:a16="http://schemas.microsoft.com/office/drawing/2014/main" id="{67D33BA2-6615-9C2C-8364-FCCF25D7D51F}"/>
              </a:ext>
            </a:extLst>
          </p:cNvPr>
          <p:cNvSpPr txBox="1"/>
          <p:nvPr/>
        </p:nvSpPr>
        <p:spPr>
          <a:xfrm>
            <a:off x="692727" y="603315"/>
            <a:ext cx="10446537" cy="5632311"/>
          </a:xfrm>
          <a:prstGeom prst="rect">
            <a:avLst/>
          </a:prstGeom>
          <a:noFill/>
        </p:spPr>
        <p:txBody>
          <a:bodyPr wrap="square">
            <a:spAutoFit/>
          </a:bodyPr>
          <a:lstStyle/>
          <a:p>
            <a:pPr indent="360000" algn="just"/>
            <a:endParaRPr lang="uk-UA" sz="2000" dirty="0">
              <a:solidFill>
                <a:srgbClr val="7030A0"/>
              </a:solidFill>
              <a:latin typeface="Times New Roman" panose="02020603050405020304" pitchFamily="18" charset="0"/>
              <a:cs typeface="Times New Roman" panose="02020603050405020304" pitchFamily="18" charset="0"/>
            </a:endParaRPr>
          </a:p>
          <a:p>
            <a:pPr indent="360000" algn="just"/>
            <a:r>
              <a:rPr lang="uk-UA" sz="2000" dirty="0">
                <a:solidFill>
                  <a:srgbClr val="7030A0"/>
                </a:solidFill>
                <a:latin typeface="Times New Roman" panose="02020603050405020304" pitchFamily="18" charset="0"/>
                <a:cs typeface="Times New Roman" panose="02020603050405020304" pitchFamily="18" charset="0"/>
              </a:rPr>
              <a:t>В організації співпраці дитячого садка</a:t>
            </a:r>
            <a:r>
              <a:rPr lang="ru-RU" sz="2000" dirty="0">
                <a:solidFill>
                  <a:srgbClr val="7030A0"/>
                </a:solidFill>
                <a:latin typeface="Times New Roman" panose="02020603050405020304" pitchFamily="18" charset="0"/>
                <a:cs typeface="Times New Roman" panose="02020603050405020304" pitchFamily="18" charset="0"/>
              </a:rPr>
              <a:t> </a:t>
            </a:r>
            <a:r>
              <a:rPr lang="uk-UA" sz="2000" dirty="0">
                <a:solidFill>
                  <a:srgbClr val="7030A0"/>
                </a:solidFill>
                <a:latin typeface="Times New Roman" panose="02020603050405020304" pitchFamily="18" charset="0"/>
                <a:cs typeface="Times New Roman" panose="02020603050405020304" pitchFamily="18" charset="0"/>
              </a:rPr>
              <a:t> з батьками</a:t>
            </a:r>
            <a:r>
              <a:rPr lang="ru-RU" sz="2000" dirty="0">
                <a:solidFill>
                  <a:srgbClr val="7030A0"/>
                </a:solidFill>
                <a:latin typeface="Times New Roman" panose="02020603050405020304" pitchFamily="18" charset="0"/>
                <a:cs typeface="Times New Roman" panose="02020603050405020304" pitchFamily="18" charset="0"/>
              </a:rPr>
              <a:t> </a:t>
            </a:r>
            <a:r>
              <a:rPr lang="uk-UA" sz="2000" dirty="0">
                <a:solidFill>
                  <a:srgbClr val="7030A0"/>
                </a:solidFill>
                <a:latin typeface="Times New Roman" panose="02020603050405020304" pitchFamily="18" charset="0"/>
                <a:cs typeface="Times New Roman" panose="02020603050405020304" pitchFamily="18" charset="0"/>
              </a:rPr>
              <a:t>педагоги керувалися принципом інтеграції суспільного та родинного виховання з наданням пріоритетності вихованню дітей у сім’ї , була здійснена співпраця з батьками, ознайомлення батьків з сучасними освітніми технологіями з метою втілення особистісно-орієнтованої моделі у практику родинного виховання.</a:t>
            </a:r>
            <a:endParaRPr lang="en-US" sz="2000" dirty="0">
              <a:solidFill>
                <a:srgbClr val="7030A0"/>
              </a:solidFill>
              <a:latin typeface="Times New Roman" panose="02020603050405020304" pitchFamily="18" charset="0"/>
              <a:cs typeface="Times New Roman" panose="02020603050405020304" pitchFamily="18" charset="0"/>
            </a:endParaRPr>
          </a:p>
          <a:p>
            <a:pPr algn="just"/>
            <a:r>
              <a:rPr lang="uk-UA" sz="2000" dirty="0">
                <a:solidFill>
                  <a:srgbClr val="7030A0"/>
                </a:solidFill>
                <a:latin typeface="Times New Roman" panose="02020603050405020304" pitchFamily="18" charset="0"/>
                <a:cs typeface="Times New Roman" panose="02020603050405020304" pitchFamily="18" charset="0"/>
              </a:rPr>
              <a:t>      Організовувались такі форми роботи з батьками, які орієнтуються на сучасні підходи до організації родинного виховання. Для полегшення і пришвидшення обміну інформацією та з метою спілкування, зі згоди батьків, у всіх групах закладу створено групи у мобільному додатку. Значні події закладу висвітлюються на сторінках </a:t>
            </a:r>
            <a:r>
              <a:rPr lang="en-US" sz="2000" dirty="0">
                <a:solidFill>
                  <a:srgbClr val="7030A0"/>
                </a:solidFill>
                <a:latin typeface="Times New Roman" panose="02020603050405020304" pitchFamily="18" charset="0"/>
                <a:cs typeface="Times New Roman" panose="02020603050405020304" pitchFamily="18" charset="0"/>
              </a:rPr>
              <a:t>Facebook</a:t>
            </a:r>
            <a:r>
              <a:rPr lang="uk-UA" sz="2000" dirty="0">
                <a:solidFill>
                  <a:srgbClr val="7030A0"/>
                </a:solidFill>
                <a:latin typeface="Times New Roman" panose="02020603050405020304" pitchFamily="18" charset="0"/>
                <a:cs typeface="Times New Roman" panose="02020603050405020304" pitchFamily="18" charset="0"/>
              </a:rPr>
              <a:t>.</a:t>
            </a:r>
            <a:r>
              <a:rPr lang="uk-UA" sz="2000" dirty="0">
                <a:solidFill>
                  <a:srgbClr val="7030A0"/>
                </a:solidFill>
                <a:latin typeface="Times New Roman" panose="02020603050405020304" pitchFamily="18" charset="0"/>
              </a:rPr>
              <a:t> </a:t>
            </a:r>
            <a:r>
              <a:rPr lang="uk-UA" sz="2000" dirty="0">
                <a:solidFill>
                  <a:srgbClr val="7030A0"/>
                </a:solidFill>
                <a:latin typeface="Times New Roman" panose="02020603050405020304" pitchFamily="18" charset="0"/>
                <a:ea typeface="Times New Roman" panose="02020603050405020304" pitchFamily="18" charset="0"/>
              </a:rPr>
              <a:t>Ефективність проведеної роботи помітна: розширилось коло використання форм залучення батьків до життя дитини у закладі; обмін інформацією став більш якісним, продуктивним; простежується взаємозв’язок  між дитиною та сім’єю і забезпечується позитивний зворотній зв'язок. </a:t>
            </a:r>
            <a:endParaRPr lang="en-US" sz="2000" dirty="0">
              <a:solidFill>
                <a:srgbClr val="7030A0"/>
              </a:solidFill>
              <a:latin typeface="Times New Roman" panose="02020603050405020304" pitchFamily="18" charset="0"/>
              <a:ea typeface="Times New Roman" panose="02020603050405020304" pitchFamily="18" charset="0"/>
            </a:endParaRPr>
          </a:p>
          <a:p>
            <a:pPr algn="just">
              <a:spcAft>
                <a:spcPts val="800"/>
              </a:spcAft>
            </a:pPr>
            <a:r>
              <a:rPr lang="uk-UA" sz="2000" dirty="0">
                <a:solidFill>
                  <a:srgbClr val="7030A0"/>
                </a:solidFill>
                <a:latin typeface="Times New Roman" panose="02020603050405020304" pitchFamily="18" charset="0"/>
                <a:ea typeface="Times New Roman" panose="02020603050405020304" pitchFamily="18" charset="0"/>
              </a:rPr>
              <a:t>      Враховуючи умови сьогодення, значна частина підвищення фахового рівня педагогів здійснювалась через онлайн </a:t>
            </a:r>
            <a:r>
              <a:rPr lang="uk-UA" sz="2000" dirty="0" err="1">
                <a:solidFill>
                  <a:srgbClr val="7030A0"/>
                </a:solidFill>
                <a:latin typeface="Times New Roman" panose="02020603050405020304" pitchFamily="18" charset="0"/>
                <a:ea typeface="Times New Roman" panose="02020603050405020304" pitchFamily="18" charset="0"/>
              </a:rPr>
              <a:t>вебінари</a:t>
            </a:r>
            <a:r>
              <a:rPr lang="uk-UA" sz="2000" dirty="0">
                <a:solidFill>
                  <a:srgbClr val="7030A0"/>
                </a:solidFill>
                <a:latin typeface="Times New Roman" panose="02020603050405020304" pitchFamily="18" charset="0"/>
                <a:ea typeface="Times New Roman" panose="02020603050405020304" pitchFamily="18" charset="0"/>
              </a:rPr>
              <a:t>, тренінги, курси. Опрацьовували статті на освітніх сайтах «НУШ», «На Урок», «</a:t>
            </a:r>
            <a:r>
              <a:rPr lang="uk-UA" sz="2000" dirty="0" err="1">
                <a:solidFill>
                  <a:srgbClr val="7030A0"/>
                </a:solidFill>
                <a:latin typeface="Times New Roman" panose="02020603050405020304" pitchFamily="18" charset="0"/>
                <a:ea typeface="Times New Roman" panose="02020603050405020304" pitchFamily="18" charset="0"/>
              </a:rPr>
              <a:t>Всеосвіта</a:t>
            </a:r>
            <a:r>
              <a:rPr lang="uk-UA" sz="2000" dirty="0">
                <a:solidFill>
                  <a:srgbClr val="7030A0"/>
                </a:solidFill>
                <a:latin typeface="Times New Roman" panose="02020603050405020304" pitchFamily="18" charset="0"/>
                <a:ea typeface="Times New Roman" panose="02020603050405020304" pitchFamily="18" charset="0"/>
              </a:rPr>
              <a:t>», електронні журнали «Вихователь-методист», «Методична скарбничка вихователя», «Практичний психолог», «Медична сестра дошкільного закладу» тощо.</a:t>
            </a:r>
            <a:endParaRPr lang="en-US" sz="2000" dirty="0">
              <a:solidFill>
                <a:srgbClr val="7030A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91740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AAA9B3F8-A65C-EC8B-66D2-FF8C8A8AB910}"/>
              </a:ext>
            </a:extLst>
          </p:cNvPr>
          <p:cNvPicPr>
            <a:picLocks noChangeAspect="1"/>
          </p:cNvPicPr>
          <p:nvPr/>
        </p:nvPicPr>
        <p:blipFill>
          <a:blip r:embed="rId2"/>
          <a:stretch>
            <a:fillRect/>
          </a:stretch>
        </p:blipFill>
        <p:spPr>
          <a:xfrm>
            <a:off x="0" y="0"/>
            <a:ext cx="12192000" cy="6858000"/>
          </a:xfrm>
          <a:prstGeom prst="rect">
            <a:avLst/>
          </a:prstGeom>
        </p:spPr>
      </p:pic>
      <p:pic>
        <p:nvPicPr>
          <p:cNvPr id="2" name="Рисунок 1">
            <a:extLst>
              <a:ext uri="{FF2B5EF4-FFF2-40B4-BE49-F238E27FC236}">
                <a16:creationId xmlns:a16="http://schemas.microsoft.com/office/drawing/2014/main" id="{06C43A9B-F231-C912-8624-881BB00748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9264" y="0"/>
            <a:ext cx="1052736" cy="1052736"/>
          </a:xfrm>
          <a:prstGeom prst="rect">
            <a:avLst/>
          </a:prstGeom>
        </p:spPr>
      </p:pic>
      <p:sp>
        <p:nvSpPr>
          <p:cNvPr id="4" name="TextBox 3">
            <a:extLst>
              <a:ext uri="{FF2B5EF4-FFF2-40B4-BE49-F238E27FC236}">
                <a16:creationId xmlns:a16="http://schemas.microsoft.com/office/drawing/2014/main" id="{7F15F054-4E7F-83DE-7F67-A2FD4DE56DE2}"/>
              </a:ext>
            </a:extLst>
          </p:cNvPr>
          <p:cNvSpPr txBox="1"/>
          <p:nvPr/>
        </p:nvSpPr>
        <p:spPr>
          <a:xfrm>
            <a:off x="669303" y="641023"/>
            <a:ext cx="10180949" cy="6555641"/>
          </a:xfrm>
          <a:prstGeom prst="rect">
            <a:avLst/>
          </a:prstGeom>
          <a:noFill/>
        </p:spPr>
        <p:txBody>
          <a:bodyPr wrap="square">
            <a:spAutoFit/>
          </a:bodyPr>
          <a:lstStyle/>
          <a:p>
            <a:pPr indent="360000" algn="just">
              <a:lnSpc>
                <a:spcPct val="150000"/>
              </a:lnSpc>
            </a:pPr>
            <a:r>
              <a:rPr lang="uk-UA" sz="2000" dirty="0">
                <a:solidFill>
                  <a:srgbClr val="7030A0"/>
                </a:solidFill>
                <a:latin typeface="Times New Roman" panose="02020603050405020304" pitchFamily="18" charset="0"/>
                <a:cs typeface="Times New Roman" panose="02020603050405020304" pitchFamily="18" charset="0"/>
              </a:rPr>
              <a:t>Таким чином, аналіз результатів методичної роботи у 2023-2024 </a:t>
            </a:r>
            <a:r>
              <a:rPr lang="uk-UA" sz="2000" dirty="0" err="1">
                <a:solidFill>
                  <a:srgbClr val="7030A0"/>
                </a:solidFill>
                <a:latin typeface="Times New Roman" panose="02020603050405020304" pitchFamily="18" charset="0"/>
                <a:cs typeface="Times New Roman" panose="02020603050405020304" pitchFamily="18" charset="0"/>
              </a:rPr>
              <a:t>н.р</a:t>
            </a:r>
            <a:r>
              <a:rPr lang="uk-UA" sz="2000" dirty="0">
                <a:solidFill>
                  <a:srgbClr val="7030A0"/>
                </a:solidFill>
                <a:latin typeface="Times New Roman" panose="02020603050405020304" pitchFamily="18" charset="0"/>
                <a:cs typeface="Times New Roman" panose="02020603050405020304" pitchFamily="18" charset="0"/>
              </a:rPr>
              <a:t>. свідчить про належний стан організації цього напрямку діяльності та відповідає сучасним вимогам до її організації в закладі дошкільної освіти. З аналізу роботи закладу «випливають» головні напрямки роботи в наступному 2024-2025 навчальному році:</a:t>
            </a:r>
          </a:p>
          <a:p>
            <a:pPr indent="360000" algn="just">
              <a:lnSpc>
                <a:spcPct val="150000"/>
              </a:lnSpc>
            </a:pPr>
            <a:endParaRPr lang="uk-UA" sz="2000" dirty="0">
              <a:solidFill>
                <a:srgbClr val="7030A0"/>
              </a:solidFill>
              <a:latin typeface="Times New Roman" panose="02020603050405020304" pitchFamily="18" charset="0"/>
              <a:cs typeface="Times New Roman" panose="02020603050405020304" pitchFamily="18" charset="0"/>
            </a:endParaRPr>
          </a:p>
          <a:p>
            <a:pPr marL="342900" indent="-342900">
              <a:buFontTx/>
              <a:buChar char="-"/>
            </a:pPr>
            <a:r>
              <a:rPr lang="uk-UA" sz="2400" b="1" dirty="0">
                <a:solidFill>
                  <a:srgbClr val="7030A0"/>
                </a:solidFill>
                <a:latin typeface="Times New Roman" panose="02020603050405020304" pitchFamily="18" charset="0"/>
                <a:cs typeface="Times New Roman" panose="02020603050405020304" pitchFamily="18" charset="0"/>
              </a:rPr>
              <a:t>Мовленнєвий розвиток дошкільників- запорука їхньої успішності.</a:t>
            </a:r>
          </a:p>
          <a:p>
            <a:pPr marL="342900" indent="-342900">
              <a:buFontTx/>
              <a:buChar char="-"/>
            </a:pPr>
            <a:endParaRPr lang="en-US" sz="2400" b="1" dirty="0">
              <a:solidFill>
                <a:srgbClr val="7030A0"/>
              </a:solidFill>
              <a:latin typeface="Times New Roman" panose="02020603050405020304" pitchFamily="18" charset="0"/>
              <a:cs typeface="Times New Roman" panose="02020603050405020304" pitchFamily="18" charset="0"/>
            </a:endParaRPr>
          </a:p>
          <a:p>
            <a:pPr marL="342900" indent="-342900">
              <a:buFontTx/>
              <a:buChar char="-"/>
            </a:pPr>
            <a:r>
              <a:rPr lang="uk-UA" sz="2400" b="1" dirty="0">
                <a:solidFill>
                  <a:srgbClr val="7030A0"/>
                </a:solidFill>
                <a:latin typeface="Times New Roman" panose="02020603050405020304" pitchFamily="18" charset="0"/>
                <a:cs typeface="Times New Roman" panose="02020603050405020304" pitchFamily="18" charset="0"/>
              </a:rPr>
              <a:t>Формування культури інженерного мислення через методику «</a:t>
            </a:r>
            <a:r>
              <a:rPr lang="en-US" sz="2400" b="1" dirty="0">
                <a:solidFill>
                  <a:srgbClr val="7030A0"/>
                </a:solidFill>
                <a:latin typeface="Times New Roman" panose="02020603050405020304" pitchFamily="18" charset="0"/>
                <a:cs typeface="Times New Roman" panose="02020603050405020304" pitchFamily="18" charset="0"/>
              </a:rPr>
              <a:t>STREAM</a:t>
            </a:r>
            <a:r>
              <a:rPr lang="ru-RU" sz="2400" b="1" dirty="0">
                <a:solidFill>
                  <a:srgbClr val="7030A0"/>
                </a:solidFill>
                <a:latin typeface="Times New Roman" panose="02020603050405020304" pitchFamily="18" charset="0"/>
                <a:cs typeface="Times New Roman" panose="02020603050405020304" pitchFamily="18" charset="0"/>
              </a:rPr>
              <a:t>- </a:t>
            </a:r>
            <a:r>
              <a:rPr lang="uk-UA" sz="2400" b="1" dirty="0">
                <a:solidFill>
                  <a:srgbClr val="7030A0"/>
                </a:solidFill>
                <a:latin typeface="Times New Roman" panose="02020603050405020304" pitchFamily="18" charset="0"/>
                <a:cs typeface="Times New Roman" panose="02020603050405020304" pitchFamily="18" charset="0"/>
              </a:rPr>
              <a:t>освіта».</a:t>
            </a:r>
          </a:p>
          <a:p>
            <a:pPr marL="342900" indent="-342900">
              <a:buFontTx/>
              <a:buChar char="-"/>
            </a:pPr>
            <a:endParaRPr lang="en-US" sz="2400" b="1" dirty="0">
              <a:solidFill>
                <a:srgbClr val="7030A0"/>
              </a:solidFill>
              <a:latin typeface="Times New Roman" panose="02020603050405020304" pitchFamily="18" charset="0"/>
              <a:cs typeface="Times New Roman" panose="02020603050405020304" pitchFamily="18" charset="0"/>
            </a:endParaRPr>
          </a:p>
          <a:p>
            <a:pPr marL="342900" indent="-342900">
              <a:buFontTx/>
              <a:buChar char="-"/>
            </a:pPr>
            <a:r>
              <a:rPr lang="ru-RU" sz="2400" b="1" dirty="0" err="1">
                <a:solidFill>
                  <a:srgbClr val="7030A0"/>
                </a:solidFill>
                <a:latin typeface="Times New Roman" panose="02020603050405020304" pitchFamily="18" charset="0"/>
                <a:cs typeface="Times New Roman" panose="02020603050405020304" pitchFamily="18" charset="0"/>
              </a:rPr>
              <a:t>Розвиток</a:t>
            </a:r>
            <a:r>
              <a:rPr lang="ru-RU" sz="2400" b="1" dirty="0">
                <a:solidFill>
                  <a:srgbClr val="7030A0"/>
                </a:solidFill>
                <a:latin typeface="Times New Roman" panose="02020603050405020304" pitchFamily="18" charset="0"/>
                <a:cs typeface="Times New Roman" panose="02020603050405020304" pitchFamily="18" charset="0"/>
              </a:rPr>
              <a:t> </a:t>
            </a:r>
            <a:r>
              <a:rPr lang="ru-RU" sz="2400" b="1" dirty="0" err="1">
                <a:solidFill>
                  <a:srgbClr val="7030A0"/>
                </a:solidFill>
                <a:latin typeface="Times New Roman" panose="02020603050405020304" pitchFamily="18" charset="0"/>
                <a:cs typeface="Times New Roman" panose="02020603050405020304" pitchFamily="18" charset="0"/>
              </a:rPr>
              <a:t>екологічної</a:t>
            </a:r>
            <a:r>
              <a:rPr lang="ru-RU" sz="2400" b="1" dirty="0">
                <a:solidFill>
                  <a:srgbClr val="7030A0"/>
                </a:solidFill>
                <a:latin typeface="Times New Roman" panose="02020603050405020304" pitchFamily="18" charset="0"/>
                <a:cs typeface="Times New Roman" panose="02020603050405020304" pitchFamily="18" charset="0"/>
              </a:rPr>
              <a:t> </a:t>
            </a:r>
            <a:r>
              <a:rPr lang="ru-RU" sz="2400" b="1" dirty="0" err="1">
                <a:solidFill>
                  <a:srgbClr val="7030A0"/>
                </a:solidFill>
                <a:latin typeface="Times New Roman" panose="02020603050405020304" pitchFamily="18" charset="0"/>
                <a:cs typeface="Times New Roman" panose="02020603050405020304" pitchFamily="18" charset="0"/>
              </a:rPr>
              <a:t>свідомості</a:t>
            </a:r>
            <a:r>
              <a:rPr lang="ru-RU" sz="2400" b="1" dirty="0">
                <a:solidFill>
                  <a:srgbClr val="7030A0"/>
                </a:solidFill>
                <a:latin typeface="Times New Roman" panose="02020603050405020304" pitchFamily="18" charset="0"/>
                <a:cs typeface="Times New Roman" panose="02020603050405020304" pitchFamily="18" charset="0"/>
              </a:rPr>
              <a:t> у </a:t>
            </a:r>
            <a:r>
              <a:rPr lang="ru-RU" sz="2400" b="1" dirty="0" err="1">
                <a:solidFill>
                  <a:srgbClr val="7030A0"/>
                </a:solidFill>
                <a:latin typeface="Times New Roman" panose="02020603050405020304" pitchFamily="18" charset="0"/>
                <a:cs typeface="Times New Roman" panose="02020603050405020304" pitchFamily="18" charset="0"/>
              </a:rPr>
              <a:t>дошкільників</a:t>
            </a:r>
            <a:r>
              <a:rPr lang="ru-RU" sz="2400" b="1" dirty="0">
                <a:solidFill>
                  <a:srgbClr val="7030A0"/>
                </a:solidFill>
                <a:latin typeface="Times New Roman" panose="02020603050405020304" pitchFamily="18" charset="0"/>
                <a:cs typeface="Times New Roman" panose="02020603050405020304" pitchFamily="18" charset="0"/>
              </a:rPr>
              <a:t>. </a:t>
            </a:r>
            <a:r>
              <a:rPr lang="ru-RU" sz="2400" b="1" dirty="0" err="1">
                <a:solidFill>
                  <a:srgbClr val="7030A0"/>
                </a:solidFill>
                <a:latin typeface="Times New Roman" panose="02020603050405020304" pitchFamily="18" charset="0"/>
                <a:cs typeface="Times New Roman" panose="02020603050405020304" pitchFamily="18" charset="0"/>
              </a:rPr>
              <a:t>Формування</a:t>
            </a:r>
            <a:r>
              <a:rPr lang="ru-RU" sz="2400" b="1" dirty="0">
                <a:solidFill>
                  <a:srgbClr val="7030A0"/>
                </a:solidFill>
                <a:latin typeface="Times New Roman" panose="02020603050405020304" pitchFamily="18" charset="0"/>
                <a:cs typeface="Times New Roman" panose="02020603050405020304" pitchFamily="18" charset="0"/>
              </a:rPr>
              <a:t> </a:t>
            </a:r>
            <a:r>
              <a:rPr lang="ru-RU" sz="2400" b="1" dirty="0" err="1">
                <a:solidFill>
                  <a:srgbClr val="7030A0"/>
                </a:solidFill>
                <a:latin typeface="Times New Roman" panose="02020603050405020304" pitchFamily="18" charset="0"/>
                <a:cs typeface="Times New Roman" panose="02020603050405020304" pitchFamily="18" charset="0"/>
              </a:rPr>
              <a:t>сталих</a:t>
            </a:r>
            <a:r>
              <a:rPr lang="ru-RU" sz="2400" b="1" dirty="0">
                <a:solidFill>
                  <a:srgbClr val="7030A0"/>
                </a:solidFill>
                <a:latin typeface="Times New Roman" panose="02020603050405020304" pitchFamily="18" charset="0"/>
                <a:cs typeface="Times New Roman" panose="02020603050405020304" pitchFamily="18" charset="0"/>
              </a:rPr>
              <a:t> </a:t>
            </a:r>
            <a:r>
              <a:rPr lang="ru-RU" sz="2400" b="1" dirty="0" err="1">
                <a:solidFill>
                  <a:srgbClr val="7030A0"/>
                </a:solidFill>
                <a:latin typeface="Times New Roman" panose="02020603050405020304" pitchFamily="18" charset="0"/>
                <a:cs typeface="Times New Roman" panose="02020603050405020304" pitchFamily="18" charset="0"/>
              </a:rPr>
              <a:t>світоглядних</a:t>
            </a:r>
            <a:r>
              <a:rPr lang="ru-RU" sz="2400" b="1" dirty="0">
                <a:solidFill>
                  <a:srgbClr val="7030A0"/>
                </a:solidFill>
                <a:latin typeface="Times New Roman" panose="02020603050405020304" pitchFamily="18" charset="0"/>
                <a:cs typeface="Times New Roman" panose="02020603050405020304" pitchFamily="18" charset="0"/>
              </a:rPr>
              <a:t> </a:t>
            </a:r>
            <a:r>
              <a:rPr lang="ru-RU" sz="2400" b="1" dirty="0" err="1">
                <a:solidFill>
                  <a:srgbClr val="7030A0"/>
                </a:solidFill>
                <a:latin typeface="Times New Roman" panose="02020603050405020304" pitchFamily="18" charset="0"/>
                <a:cs typeface="Times New Roman" panose="02020603050405020304" pitchFamily="18" charset="0"/>
              </a:rPr>
              <a:t>орієнтирів</a:t>
            </a:r>
            <a:r>
              <a:rPr lang="ru-RU" sz="2400" b="1" dirty="0">
                <a:solidFill>
                  <a:srgbClr val="7030A0"/>
                </a:solidFill>
                <a:latin typeface="Times New Roman" panose="02020603050405020304" pitchFamily="18" charset="0"/>
                <a:cs typeface="Times New Roman" panose="02020603050405020304" pitchFamily="18" charset="0"/>
              </a:rPr>
              <a:t> </a:t>
            </a:r>
            <a:r>
              <a:rPr lang="ru-RU" sz="2400" b="1" dirty="0" err="1">
                <a:solidFill>
                  <a:srgbClr val="7030A0"/>
                </a:solidFill>
                <a:latin typeface="Times New Roman" panose="02020603050405020304" pitchFamily="18" charset="0"/>
                <a:cs typeface="Times New Roman" panose="02020603050405020304" pitchFamily="18" charset="0"/>
              </a:rPr>
              <a:t>особистості</a:t>
            </a:r>
            <a:r>
              <a:rPr lang="ru-RU" sz="2400" b="1" dirty="0">
                <a:solidFill>
                  <a:srgbClr val="7030A0"/>
                </a:solidFill>
                <a:latin typeface="Times New Roman" panose="02020603050405020304" pitchFamily="18" charset="0"/>
                <a:cs typeface="Times New Roman" panose="02020603050405020304" pitchFamily="18" charset="0"/>
              </a:rPr>
              <a:t>.</a:t>
            </a:r>
          </a:p>
          <a:p>
            <a:pPr marL="342900" indent="-342900">
              <a:buFontTx/>
              <a:buChar char="-"/>
            </a:pPr>
            <a:endParaRPr lang="en-US" sz="2400" b="1" dirty="0">
              <a:solidFill>
                <a:srgbClr val="7030A0"/>
              </a:solidFill>
              <a:latin typeface="Times New Roman" panose="02020603050405020304" pitchFamily="18" charset="0"/>
              <a:cs typeface="Times New Roman" panose="02020603050405020304" pitchFamily="18" charset="0"/>
            </a:endParaRPr>
          </a:p>
          <a:p>
            <a:r>
              <a:rPr lang="uk-UA" sz="2400" b="1" dirty="0">
                <a:solidFill>
                  <a:srgbClr val="7030A0"/>
                </a:solidFill>
                <a:latin typeface="Times New Roman" panose="02020603050405020304" pitchFamily="18" charset="0"/>
                <a:cs typeface="Times New Roman" panose="02020603050405020304" pitchFamily="18" charset="0"/>
              </a:rPr>
              <a:t>- Фактори психологічного розвитку особистості в умовах ЗДО</a:t>
            </a:r>
            <a:endParaRPr lang="en-US" sz="2400" b="1" dirty="0">
              <a:solidFill>
                <a:srgbClr val="7030A0"/>
              </a:solidFill>
              <a:latin typeface="Times New Roman" panose="02020603050405020304" pitchFamily="18" charset="0"/>
              <a:cs typeface="Times New Roman" panose="02020603050405020304" pitchFamily="18" charset="0"/>
            </a:endParaRPr>
          </a:p>
          <a:p>
            <a:r>
              <a:rPr lang="uk-UA" sz="2400" b="1" dirty="0">
                <a:solidFill>
                  <a:srgbClr val="7030A0"/>
                </a:solidFill>
                <a:latin typeface="Times New Roman" panose="02020603050405020304" pitchFamily="18" charset="0"/>
                <a:cs typeface="Times New Roman" panose="02020603050405020304" pitchFamily="18" charset="0"/>
              </a:rPr>
              <a:t> </a:t>
            </a:r>
            <a:endParaRPr lang="en-US" sz="2400" b="1" dirty="0">
              <a:solidFill>
                <a:srgbClr val="7030A0"/>
              </a:solidFill>
              <a:latin typeface="Times New Roman" panose="02020603050405020304" pitchFamily="18" charset="0"/>
              <a:cs typeface="Times New Roman" panose="02020603050405020304" pitchFamily="18" charset="0"/>
            </a:endParaRPr>
          </a:p>
          <a:p>
            <a:pPr indent="360000" algn="just">
              <a:lnSpc>
                <a:spcPct val="150000"/>
              </a:lnSpc>
            </a:pPr>
            <a:endParaRPr lang="en-US" sz="20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7752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AAA9B3F8-A65C-EC8B-66D2-FF8C8A8AB910}"/>
              </a:ext>
            </a:extLst>
          </p:cNvPr>
          <p:cNvPicPr>
            <a:picLocks noChangeAspect="1"/>
          </p:cNvPicPr>
          <p:nvPr/>
        </p:nvPicPr>
        <p:blipFill>
          <a:blip r:embed="rId2"/>
          <a:stretch>
            <a:fillRect/>
          </a:stretch>
        </p:blipFill>
        <p:spPr>
          <a:xfrm>
            <a:off x="-1571" y="0"/>
            <a:ext cx="12192000" cy="6858000"/>
          </a:xfrm>
          <a:prstGeom prst="rect">
            <a:avLst/>
          </a:prstGeom>
        </p:spPr>
      </p:pic>
      <p:pic>
        <p:nvPicPr>
          <p:cNvPr id="2" name="Рисунок 1">
            <a:extLst>
              <a:ext uri="{FF2B5EF4-FFF2-40B4-BE49-F238E27FC236}">
                <a16:creationId xmlns:a16="http://schemas.microsoft.com/office/drawing/2014/main" id="{42986071-107B-4AF2-7CF9-D435426D2F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9264" y="0"/>
            <a:ext cx="1052736" cy="1052736"/>
          </a:xfrm>
          <a:prstGeom prst="rect">
            <a:avLst/>
          </a:prstGeom>
        </p:spPr>
      </p:pic>
      <p:sp>
        <p:nvSpPr>
          <p:cNvPr id="4" name="TextBox 3">
            <a:extLst>
              <a:ext uri="{FF2B5EF4-FFF2-40B4-BE49-F238E27FC236}">
                <a16:creationId xmlns:a16="http://schemas.microsoft.com/office/drawing/2014/main" id="{1BA9DF44-3CEB-10F0-327C-E5993FFDC224}"/>
              </a:ext>
            </a:extLst>
          </p:cNvPr>
          <p:cNvSpPr txBox="1"/>
          <p:nvPr/>
        </p:nvSpPr>
        <p:spPr>
          <a:xfrm>
            <a:off x="472911" y="-196303"/>
            <a:ext cx="10666353" cy="7054303"/>
          </a:xfrm>
          <a:prstGeom prst="rect">
            <a:avLst/>
          </a:prstGeom>
          <a:noFill/>
        </p:spPr>
        <p:txBody>
          <a:bodyPr wrap="square">
            <a:spAutoFit/>
          </a:bodyPr>
          <a:lstStyle/>
          <a:p>
            <a:pPr algn="ctr">
              <a:lnSpc>
                <a:spcPct val="150000"/>
              </a:lnSpc>
            </a:pPr>
            <a:r>
              <a:rPr lang="uk-UA" sz="2400" b="1" dirty="0">
                <a:solidFill>
                  <a:srgbClr val="7030A0"/>
                </a:solidFill>
                <a:latin typeface="Times New Roman" panose="02020603050405020304" pitchFamily="18" charset="0"/>
                <a:ea typeface="Times New Roman" panose="02020603050405020304" pitchFamily="18" charset="0"/>
              </a:rPr>
              <a:t>ОРГАНІЗАЦІЯ ХАРЧУВАННЯ ТА МЕДИЧНЕ ЗАБЕЗПЕЧЕННЯ</a:t>
            </a:r>
          </a:p>
          <a:p>
            <a:pPr indent="360000" algn="just">
              <a:lnSpc>
                <a:spcPct val="150000"/>
              </a:lnSpc>
            </a:pPr>
            <a:r>
              <a:rPr lang="uk-UA" sz="2000" dirty="0">
                <a:solidFill>
                  <a:srgbClr val="7030A0"/>
                </a:solidFill>
                <a:latin typeface="Times New Roman" panose="02020603050405020304" pitchFamily="18" charset="0"/>
                <a:cs typeface="Times New Roman" panose="02020603050405020304" pitchFamily="18" charset="0"/>
              </a:rPr>
              <a:t>Повноцінне та якісне харчування є невід’ємною складовою  зміцнення здоров’я дітей. Організація харчування ведеться відповідно Інструкції з організації харчування дітей, затвердженої наказом Міністерства освіти і науки України та Міністерства охорони здоров’я України від 17.04.2006 року №298/227 та Постановою 305 від 23.03.2021року.  У ЗДО працює  персонал харчоблоку,  під безпосереднім контролем старшої медичної сестри. Про їх роботу говорять результати – за цей навчальний рік, за результатами комплексної перевірки СЕС, порушень санітарного стану приміщень та харчоблоку не виявлено. Лабораторні дослідження готових став відповідають вимогам.</a:t>
            </a:r>
          </a:p>
          <a:p>
            <a:pPr indent="360000" algn="just">
              <a:lnSpc>
                <a:spcPct val="150000"/>
              </a:lnSpc>
            </a:pPr>
            <a:r>
              <a:rPr lang="uk-UA" sz="2000" dirty="0">
                <a:solidFill>
                  <a:srgbClr val="7030A0"/>
                </a:solidFill>
                <a:latin typeface="Times New Roman" panose="02020603050405020304" pitchFamily="18" charset="0"/>
                <a:cs typeface="Times New Roman" panose="02020603050405020304" pitchFamily="18" charset="0"/>
              </a:rPr>
              <a:t>Виконання натуральних норм харчування ( за новими нормами харчування , відповідно Постанови 305) за 2023-2024 рік по всіх основних продуктах ( м'ясо, масло, риба, овочі,  соки, крупи, цукор) становить  99%.</a:t>
            </a:r>
            <a:endParaRPr lang="en-US" sz="2000" dirty="0">
              <a:solidFill>
                <a:srgbClr val="7030A0"/>
              </a:solidFill>
              <a:latin typeface="Times New Roman" panose="02020603050405020304" pitchFamily="18" charset="0"/>
              <a:cs typeface="Times New Roman" panose="02020603050405020304" pitchFamily="18" charset="0"/>
            </a:endParaRPr>
          </a:p>
          <a:p>
            <a:pPr indent="360000" algn="just">
              <a:lnSpc>
                <a:spcPct val="150000"/>
              </a:lnSpc>
            </a:pPr>
            <a:r>
              <a:rPr lang="uk-UA" sz="2000" dirty="0">
                <a:solidFill>
                  <a:srgbClr val="7030A0"/>
                </a:solidFill>
                <a:latin typeface="Times New Roman" panose="02020603050405020304" pitchFamily="18" charset="0"/>
                <a:cs typeface="Times New Roman" panose="02020603050405020304" pitchFamily="18" charset="0"/>
              </a:rPr>
              <a:t>Розмір передбачених коштів на одну дитину в день за рахунок бюджету – 119,80 грн ( на за триразовим харчуванням) та батьківська плата (30%) 16.21 грн ( за одноразовим харчуванням) (стаття 35 Закону України «Про дошкільну освіту»).</a:t>
            </a:r>
            <a:endParaRPr lang="en-US" sz="20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5708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AAA9B3F8-A65C-EC8B-66D2-FF8C8A8AB910}"/>
              </a:ext>
            </a:extLst>
          </p:cNvPr>
          <p:cNvPicPr>
            <a:picLocks noChangeAspect="1"/>
          </p:cNvPicPr>
          <p:nvPr/>
        </p:nvPicPr>
        <p:blipFill>
          <a:blip r:embed="rId2"/>
          <a:stretch>
            <a:fillRect/>
          </a:stretch>
        </p:blipFill>
        <p:spPr>
          <a:xfrm>
            <a:off x="0" y="0"/>
            <a:ext cx="12192000" cy="6858000"/>
          </a:xfrm>
          <a:prstGeom prst="rect">
            <a:avLst/>
          </a:prstGeom>
        </p:spPr>
      </p:pic>
      <p:pic>
        <p:nvPicPr>
          <p:cNvPr id="2" name="Рисунок 1">
            <a:extLst>
              <a:ext uri="{FF2B5EF4-FFF2-40B4-BE49-F238E27FC236}">
                <a16:creationId xmlns:a16="http://schemas.microsoft.com/office/drawing/2014/main" id="{0CDBAD13-FDD6-5C50-FA06-4183C499FC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9264" y="0"/>
            <a:ext cx="1052736" cy="1052736"/>
          </a:xfrm>
          <a:prstGeom prst="rect">
            <a:avLst/>
          </a:prstGeom>
        </p:spPr>
      </p:pic>
      <p:sp>
        <p:nvSpPr>
          <p:cNvPr id="4" name="TextBox 3">
            <a:extLst>
              <a:ext uri="{FF2B5EF4-FFF2-40B4-BE49-F238E27FC236}">
                <a16:creationId xmlns:a16="http://schemas.microsoft.com/office/drawing/2014/main" id="{98990C8A-FC61-28C0-1B6F-5B8207A6F3DF}"/>
              </a:ext>
            </a:extLst>
          </p:cNvPr>
          <p:cNvSpPr txBox="1"/>
          <p:nvPr/>
        </p:nvSpPr>
        <p:spPr>
          <a:xfrm>
            <a:off x="509047" y="688157"/>
            <a:ext cx="10275217" cy="4526496"/>
          </a:xfrm>
          <a:prstGeom prst="rect">
            <a:avLst/>
          </a:prstGeom>
          <a:noFill/>
        </p:spPr>
        <p:txBody>
          <a:bodyPr wrap="square">
            <a:spAutoFit/>
          </a:bodyPr>
          <a:lstStyle/>
          <a:p>
            <a:pPr indent="450215" algn="just">
              <a:lnSpc>
                <a:spcPct val="115000"/>
              </a:lnSpc>
              <a:spcAft>
                <a:spcPts val="0"/>
              </a:spcAft>
            </a:pPr>
            <a:r>
              <a:rPr lang="uk-UA" dirty="0">
                <a:solidFill>
                  <a:srgbClr val="7030A0"/>
                </a:solidFill>
                <a:latin typeface="Times New Roman" panose="02020603050405020304" pitchFamily="18" charset="0"/>
                <a:ea typeface="Times New Roman" panose="02020603050405020304" pitchFamily="18" charset="0"/>
              </a:rPr>
              <a:t>Медичне обслуговування вихованців здійснюється медичною сестрою</a:t>
            </a:r>
            <a:r>
              <a:rPr lang="en-US" dirty="0">
                <a:solidFill>
                  <a:srgbClr val="7030A0"/>
                </a:solidFill>
                <a:latin typeface="Times New Roman" panose="02020603050405020304" pitchFamily="18" charset="0"/>
                <a:ea typeface="Times New Roman" panose="02020603050405020304" pitchFamily="18" charset="0"/>
              </a:rPr>
              <a:t> </a:t>
            </a:r>
            <a:r>
              <a:rPr lang="uk-UA" dirty="0">
                <a:solidFill>
                  <a:srgbClr val="7030A0"/>
                </a:solidFill>
                <a:latin typeface="Times New Roman" panose="02020603050405020304" pitchFamily="18" charset="0"/>
                <a:ea typeface="Times New Roman" panose="02020603050405020304" pitchFamily="18" charset="0"/>
              </a:rPr>
              <a:t>(вакантна посада). Заклад дошкільної освіти має медичний кабінет. Кабінет обладнано меблями,</a:t>
            </a:r>
            <a:r>
              <a:rPr lang="uk-UA" b="1" dirty="0">
                <a:solidFill>
                  <a:srgbClr val="7030A0"/>
                </a:solidFill>
                <a:latin typeface="Times New Roman" panose="02020603050405020304" pitchFamily="18" charset="0"/>
                <a:ea typeface="Times New Roman" panose="02020603050405020304" pitchFamily="18" charset="0"/>
              </a:rPr>
              <a:t> </a:t>
            </a:r>
            <a:r>
              <a:rPr lang="uk-UA" dirty="0">
                <a:solidFill>
                  <a:srgbClr val="7030A0"/>
                </a:solidFill>
                <a:latin typeface="Times New Roman" panose="02020603050405020304" pitchFamily="18" charset="0"/>
                <a:ea typeface="Times New Roman" panose="02020603050405020304" pitchFamily="18" charset="0"/>
              </a:rPr>
              <a:t>шафою для медичних препаратів, навісною аптечкою, кушеткою, столом для маніпуляцій, холодильником, ростоміром, вагами,  умивальником, проточною гарячою та холодною водою.  Старша медична сестра (завідувач з господарства)  упродовж року проводить навчання серед працівників  з питань профілактики дитячих інфекційних захворювань, вірусних гепатитів, кишкових інфекцій, профілактичних щеплень серед дітей, травматизм, гігієнічне виховання тощо. Обов’язковою є просвітницька робота з батьками. Відповідно до графіку, за наявності вакцин надавалися направлення батькам вихованців для проведення щеплення дітям. </a:t>
            </a:r>
            <a:endParaRPr lang="en-US" sz="1600" dirty="0">
              <a:solidFill>
                <a:srgbClr val="7030A0"/>
              </a:solidFill>
              <a:latin typeface="Times New Roman" panose="02020603050405020304" pitchFamily="18" charset="0"/>
              <a:ea typeface="Times New Roman" panose="02020603050405020304" pitchFamily="18" charset="0"/>
            </a:endParaRPr>
          </a:p>
          <a:p>
            <a:pPr indent="450215" algn="just">
              <a:lnSpc>
                <a:spcPct val="115000"/>
              </a:lnSpc>
              <a:spcAft>
                <a:spcPts val="0"/>
              </a:spcAft>
            </a:pPr>
            <a:r>
              <a:rPr lang="uk-UA" dirty="0">
                <a:solidFill>
                  <a:srgbClr val="7030A0"/>
                </a:solidFill>
                <a:latin typeface="Times New Roman" panose="02020603050405020304" pitchFamily="18" charset="0"/>
                <a:ea typeface="Times New Roman" panose="02020603050405020304" pitchFamily="18" charset="0"/>
              </a:rPr>
              <a:t>Проводилися   огляди дітей, антропометричні виміри, оформлення карток... 92% дітей мають рівень фізичного розвитку, що відповідає стандартам. </a:t>
            </a:r>
            <a:endParaRPr lang="uk-UA" sz="1600" dirty="0">
              <a:solidFill>
                <a:srgbClr val="7030A0"/>
              </a:solidFill>
              <a:latin typeface="Times New Roman" panose="02020603050405020304" pitchFamily="18" charset="0"/>
              <a:ea typeface="Times New Roman" panose="02020603050405020304" pitchFamily="18" charset="0"/>
            </a:endParaRPr>
          </a:p>
          <a:p>
            <a:pPr indent="450215" algn="just">
              <a:lnSpc>
                <a:spcPct val="115000"/>
              </a:lnSpc>
              <a:spcAft>
                <a:spcPts val="0"/>
              </a:spcAft>
            </a:pPr>
            <a:r>
              <a:rPr lang="uk-UA" dirty="0">
                <a:solidFill>
                  <a:srgbClr val="7030A0"/>
                </a:solidFill>
                <a:latin typeface="Times New Roman" panose="02020603050405020304" pitchFamily="18" charset="0"/>
                <a:ea typeface="Times New Roman" panose="02020603050405020304" pitchFamily="18" charset="0"/>
              </a:rPr>
              <a:t>Медичне обслуговування в закладі передбачає надання дітям допомоги у збереженні   здоров´я   та профілактиці захворювань, здійснюється огляд, ведеться облік та аналіз захворюваності, відвідування дітьми ЗДО.    </a:t>
            </a:r>
            <a:endParaRPr lang="en-US" sz="1600" dirty="0">
              <a:solidFill>
                <a:srgbClr val="7030A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10840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AAA9B3F8-A65C-EC8B-66D2-FF8C8A8AB910}"/>
              </a:ext>
            </a:extLst>
          </p:cNvPr>
          <p:cNvPicPr>
            <a:picLocks noChangeAspect="1"/>
          </p:cNvPicPr>
          <p:nvPr/>
        </p:nvPicPr>
        <p:blipFill>
          <a:blip r:embed="rId2"/>
          <a:stretch>
            <a:fillRect/>
          </a:stretch>
        </p:blipFill>
        <p:spPr>
          <a:xfrm>
            <a:off x="0" y="0"/>
            <a:ext cx="12192000" cy="6858000"/>
          </a:xfrm>
          <a:prstGeom prst="rect">
            <a:avLst/>
          </a:prstGeom>
        </p:spPr>
      </p:pic>
      <p:pic>
        <p:nvPicPr>
          <p:cNvPr id="2" name="Рисунок 1">
            <a:extLst>
              <a:ext uri="{FF2B5EF4-FFF2-40B4-BE49-F238E27FC236}">
                <a16:creationId xmlns:a16="http://schemas.microsoft.com/office/drawing/2014/main" id="{6261DD79-E66F-1477-1819-6A72C6DE9F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9264" y="0"/>
            <a:ext cx="1052736" cy="1052736"/>
          </a:xfrm>
          <a:prstGeom prst="rect">
            <a:avLst/>
          </a:prstGeom>
        </p:spPr>
      </p:pic>
      <p:sp>
        <p:nvSpPr>
          <p:cNvPr id="4" name="TextBox 3">
            <a:extLst>
              <a:ext uri="{FF2B5EF4-FFF2-40B4-BE49-F238E27FC236}">
                <a16:creationId xmlns:a16="http://schemas.microsoft.com/office/drawing/2014/main" id="{44B93979-7B87-8DAB-9417-48D2D816D24E}"/>
              </a:ext>
            </a:extLst>
          </p:cNvPr>
          <p:cNvSpPr txBox="1"/>
          <p:nvPr/>
        </p:nvSpPr>
        <p:spPr>
          <a:xfrm>
            <a:off x="499622" y="112286"/>
            <a:ext cx="10639642" cy="6309420"/>
          </a:xfrm>
          <a:prstGeom prst="rect">
            <a:avLst/>
          </a:prstGeom>
          <a:noFill/>
        </p:spPr>
        <p:txBody>
          <a:bodyPr wrap="square">
            <a:spAutoFit/>
          </a:bodyPr>
          <a:lstStyle/>
          <a:p>
            <a:pPr algn="ctr"/>
            <a:r>
              <a:rPr lang="uk-UA" sz="2400" b="1" dirty="0">
                <a:latin typeface="Times New Roman" panose="02020603050405020304" pitchFamily="18" charset="0"/>
                <a:ea typeface="Times New Roman" panose="02020603050405020304" pitchFamily="18" charset="0"/>
              </a:rPr>
              <a:t> </a:t>
            </a:r>
            <a:r>
              <a:rPr lang="uk-UA" sz="2400" b="1" dirty="0">
                <a:solidFill>
                  <a:srgbClr val="7030A0"/>
                </a:solidFill>
                <a:latin typeface="Times New Roman" panose="02020603050405020304" pitchFamily="18" charset="0"/>
                <a:cs typeface="Times New Roman" panose="02020603050405020304" pitchFamily="18" charset="0"/>
              </a:rPr>
              <a:t>ЗМІЦНЕННЯ МАТЕРІАЛЬНО-ТЕХНІЧНОЇ БАЗИ</a:t>
            </a:r>
          </a:p>
          <a:p>
            <a:pPr algn="ctr"/>
            <a:endParaRPr lang="uk-UA" sz="2000" b="1" dirty="0">
              <a:solidFill>
                <a:srgbClr val="7030A0"/>
              </a:solidFill>
              <a:latin typeface="Times New Roman" panose="02020603050405020304" pitchFamily="18" charset="0"/>
              <a:cs typeface="Times New Roman" panose="02020603050405020304" pitchFamily="18" charset="0"/>
            </a:endParaRPr>
          </a:p>
          <a:p>
            <a:pPr indent="360000" algn="just"/>
            <a:r>
              <a:rPr lang="uk-UA" sz="2000" dirty="0">
                <a:solidFill>
                  <a:srgbClr val="7030A0"/>
                </a:solidFill>
                <a:latin typeface="Times New Roman" panose="02020603050405020304" pitchFamily="18" charset="0"/>
                <a:cs typeface="Times New Roman" panose="02020603050405020304" pitchFamily="18" charset="0"/>
              </a:rPr>
              <a:t>Групові приміщення забезпечені необхідними меблями та технікою. Розвивальне середовище дитячого закладу організовано з урахуванням інтересів дітей і відповідає їх віковим особливостям. </a:t>
            </a:r>
            <a:endParaRPr lang="en-US" sz="2000" dirty="0">
              <a:solidFill>
                <a:srgbClr val="7030A0"/>
              </a:solidFill>
              <a:latin typeface="Times New Roman" panose="02020603050405020304" pitchFamily="18" charset="0"/>
              <a:cs typeface="Times New Roman" panose="02020603050405020304" pitchFamily="18" charset="0"/>
            </a:endParaRPr>
          </a:p>
          <a:p>
            <a:pPr indent="360000" algn="just"/>
            <a:r>
              <a:rPr lang="uk-UA" sz="2000" dirty="0">
                <a:solidFill>
                  <a:srgbClr val="7030A0"/>
                </a:solidFill>
                <a:latin typeface="Times New Roman" panose="02020603050405020304" pitchFamily="18" charset="0"/>
                <a:cs typeface="Times New Roman" panose="02020603050405020304" pitchFamily="18" charset="0"/>
              </a:rPr>
              <a:t>Для занять дітей створені всі умови, а саме, обладнані спеціальні приміщення:</a:t>
            </a:r>
            <a:endParaRPr lang="en-US" sz="2000" dirty="0">
              <a:solidFill>
                <a:srgbClr val="7030A0"/>
              </a:solidFill>
              <a:latin typeface="Times New Roman" panose="02020603050405020304" pitchFamily="18" charset="0"/>
              <a:cs typeface="Times New Roman" panose="02020603050405020304" pitchFamily="18" charset="0"/>
            </a:endParaRPr>
          </a:p>
          <a:p>
            <a:pPr marL="342900" lvl="0" indent="360000" algn="just">
              <a:buFont typeface="Arial" panose="020B0604020202020204" pitchFamily="34" charset="0"/>
              <a:buChar char="•"/>
            </a:pPr>
            <a:r>
              <a:rPr lang="uk-UA" sz="2000" dirty="0">
                <a:solidFill>
                  <a:srgbClr val="7030A0"/>
                </a:solidFill>
                <a:latin typeface="Times New Roman" panose="02020603050405020304" pitchFamily="18" charset="0"/>
                <a:cs typeface="Times New Roman" panose="02020603050405020304" pitchFamily="18" charset="0"/>
              </a:rPr>
              <a:t>групові кімнати для занять</a:t>
            </a:r>
            <a:endParaRPr lang="en-US" sz="2000" dirty="0">
              <a:solidFill>
                <a:srgbClr val="7030A0"/>
              </a:solidFill>
              <a:latin typeface="Times New Roman" panose="02020603050405020304" pitchFamily="18" charset="0"/>
              <a:cs typeface="Times New Roman" panose="02020603050405020304" pitchFamily="18" charset="0"/>
            </a:endParaRPr>
          </a:p>
          <a:p>
            <a:pPr marL="342900" lvl="0" indent="360000" algn="just">
              <a:buFont typeface="Arial" panose="020B0604020202020204" pitchFamily="34" charset="0"/>
              <a:buChar char="•"/>
            </a:pPr>
            <a:r>
              <a:rPr lang="uk-UA" sz="2000" dirty="0">
                <a:solidFill>
                  <a:srgbClr val="7030A0"/>
                </a:solidFill>
                <a:latin typeface="Times New Roman" panose="02020603050405020304" pitchFamily="18" charset="0"/>
                <a:cs typeface="Times New Roman" panose="02020603050405020304" pitchFamily="18" charset="0"/>
              </a:rPr>
              <a:t>музична зала; </a:t>
            </a:r>
            <a:endParaRPr lang="en-US" sz="2000" dirty="0">
              <a:solidFill>
                <a:srgbClr val="7030A0"/>
              </a:solidFill>
              <a:latin typeface="Times New Roman" panose="02020603050405020304" pitchFamily="18" charset="0"/>
              <a:cs typeface="Times New Roman" panose="02020603050405020304" pitchFamily="18" charset="0"/>
            </a:endParaRPr>
          </a:p>
          <a:p>
            <a:pPr marL="342900" lvl="0" indent="360000" algn="just">
              <a:buFont typeface="Arial" panose="020B0604020202020204" pitchFamily="34" charset="0"/>
              <a:buChar char="•"/>
            </a:pPr>
            <a:r>
              <a:rPr lang="uk-UA" sz="2000" dirty="0">
                <a:solidFill>
                  <a:srgbClr val="7030A0"/>
                </a:solidFill>
                <a:latin typeface="Times New Roman" panose="02020603050405020304" pitchFamily="18" charset="0"/>
                <a:cs typeface="Times New Roman" panose="02020603050405020304" pitchFamily="18" charset="0"/>
              </a:rPr>
              <a:t>спортивна зала;</a:t>
            </a:r>
            <a:endParaRPr lang="en-US" sz="2000" dirty="0">
              <a:solidFill>
                <a:srgbClr val="7030A0"/>
              </a:solidFill>
              <a:latin typeface="Times New Roman" panose="02020603050405020304" pitchFamily="18" charset="0"/>
              <a:cs typeface="Times New Roman" panose="02020603050405020304" pitchFamily="18" charset="0"/>
            </a:endParaRPr>
          </a:p>
          <a:p>
            <a:pPr marL="342900" lvl="0" indent="360000" algn="just">
              <a:buFont typeface="Arial" panose="020B0604020202020204" pitchFamily="34" charset="0"/>
              <a:buChar char="•"/>
            </a:pPr>
            <a:r>
              <a:rPr lang="uk-UA" sz="2000" dirty="0">
                <a:solidFill>
                  <a:srgbClr val="7030A0"/>
                </a:solidFill>
                <a:latin typeface="Times New Roman" panose="02020603050405020304" pitchFamily="18" charset="0"/>
                <a:cs typeface="Times New Roman" panose="02020603050405020304" pitchFamily="18" charset="0"/>
              </a:rPr>
              <a:t>методичний кабінет;</a:t>
            </a:r>
            <a:endParaRPr lang="en-US" sz="2000" dirty="0">
              <a:solidFill>
                <a:srgbClr val="7030A0"/>
              </a:solidFill>
              <a:latin typeface="Times New Roman" panose="02020603050405020304" pitchFamily="18" charset="0"/>
              <a:cs typeface="Times New Roman" panose="02020603050405020304" pitchFamily="18" charset="0"/>
            </a:endParaRPr>
          </a:p>
          <a:p>
            <a:pPr marL="342900" lvl="0" indent="360000" algn="just">
              <a:buFont typeface="Arial" panose="020B0604020202020204" pitchFamily="34" charset="0"/>
              <a:buChar char="•"/>
            </a:pPr>
            <a:r>
              <a:rPr lang="uk-UA" sz="2000" dirty="0">
                <a:solidFill>
                  <a:srgbClr val="7030A0"/>
                </a:solidFill>
                <a:latin typeface="Times New Roman" panose="02020603050405020304" pitchFamily="18" charset="0"/>
                <a:cs typeface="Times New Roman" panose="02020603050405020304" pitchFamily="18" charset="0"/>
              </a:rPr>
              <a:t>кабінет медичної сестри;</a:t>
            </a:r>
            <a:endParaRPr lang="en-US" sz="2000" dirty="0">
              <a:solidFill>
                <a:srgbClr val="7030A0"/>
              </a:solidFill>
              <a:latin typeface="Times New Roman" panose="02020603050405020304" pitchFamily="18" charset="0"/>
              <a:cs typeface="Times New Roman" panose="02020603050405020304" pitchFamily="18" charset="0"/>
            </a:endParaRPr>
          </a:p>
          <a:p>
            <a:pPr marL="342900" lvl="0" indent="360000" algn="just">
              <a:buFont typeface="Arial" panose="020B0604020202020204" pitchFamily="34" charset="0"/>
              <a:buChar char="•"/>
            </a:pPr>
            <a:r>
              <a:rPr lang="uk-UA" sz="2000" dirty="0">
                <a:solidFill>
                  <a:srgbClr val="7030A0"/>
                </a:solidFill>
                <a:latin typeface="Times New Roman" panose="02020603050405020304" pitchFamily="18" charset="0"/>
                <a:cs typeface="Times New Roman" panose="02020603050405020304" pitchFamily="18" charset="0"/>
              </a:rPr>
              <a:t>кімната для роботи з дітьми з особливими потребами;</a:t>
            </a:r>
            <a:endParaRPr lang="en-US" sz="2000" dirty="0">
              <a:solidFill>
                <a:srgbClr val="7030A0"/>
              </a:solidFill>
              <a:latin typeface="Times New Roman" panose="02020603050405020304" pitchFamily="18" charset="0"/>
              <a:cs typeface="Times New Roman" panose="02020603050405020304" pitchFamily="18" charset="0"/>
            </a:endParaRPr>
          </a:p>
          <a:p>
            <a:pPr marL="342900" lvl="0" indent="360000" algn="just">
              <a:buFont typeface="Arial" panose="020B0604020202020204" pitchFamily="34" charset="0"/>
              <a:buChar char="•"/>
            </a:pPr>
            <a:r>
              <a:rPr lang="uk-UA" sz="2000" dirty="0">
                <a:solidFill>
                  <a:srgbClr val="7030A0"/>
                </a:solidFill>
                <a:latin typeface="Times New Roman" panose="02020603050405020304" pitchFamily="18" charset="0"/>
                <a:cs typeface="Times New Roman" panose="02020603050405020304" pitchFamily="18" charset="0"/>
              </a:rPr>
              <a:t>дві ігрові кімнати в укритті</a:t>
            </a:r>
            <a:endParaRPr lang="en-US" sz="2000" dirty="0">
              <a:solidFill>
                <a:srgbClr val="7030A0"/>
              </a:solidFill>
              <a:latin typeface="Times New Roman" panose="02020603050405020304" pitchFamily="18" charset="0"/>
              <a:cs typeface="Times New Roman" panose="02020603050405020304" pitchFamily="18" charset="0"/>
            </a:endParaRPr>
          </a:p>
          <a:p>
            <a:pPr marL="342900" lvl="0" indent="360000" algn="just">
              <a:buFont typeface="Arial" panose="020B0604020202020204" pitchFamily="34" charset="0"/>
              <a:buChar char="•"/>
            </a:pPr>
            <a:r>
              <a:rPr lang="uk-UA" sz="2000" dirty="0">
                <a:solidFill>
                  <a:srgbClr val="7030A0"/>
                </a:solidFill>
                <a:latin typeface="Times New Roman" panose="02020603050405020304" pitchFamily="18" charset="0"/>
                <a:cs typeface="Times New Roman" panose="02020603050405020304" pitchFamily="18" charset="0"/>
              </a:rPr>
              <a:t>прогулянкові та ігрові майданчики для кожної вікової групи  (потребують встановлення обладнання);</a:t>
            </a:r>
            <a:endParaRPr lang="en-US" sz="2000" dirty="0">
              <a:solidFill>
                <a:srgbClr val="7030A0"/>
              </a:solidFill>
              <a:latin typeface="Times New Roman" panose="02020603050405020304" pitchFamily="18" charset="0"/>
              <a:cs typeface="Times New Roman" panose="02020603050405020304" pitchFamily="18" charset="0"/>
            </a:endParaRPr>
          </a:p>
          <a:p>
            <a:pPr indent="360000" algn="just"/>
            <a:r>
              <a:rPr lang="ru-RU" sz="2000" b="1" dirty="0">
                <a:solidFill>
                  <a:srgbClr val="7030A0"/>
                </a:solidFill>
                <a:latin typeface="Times New Roman" panose="02020603050405020304" pitchFamily="18" charset="0"/>
                <a:cs typeface="Times New Roman" panose="02020603050405020304" pitchFamily="18" charset="0"/>
              </a:rPr>
              <a:t> </a:t>
            </a:r>
            <a:endParaRPr lang="en-US" sz="2000" dirty="0">
              <a:solidFill>
                <a:srgbClr val="7030A0"/>
              </a:solidFill>
              <a:latin typeface="Times New Roman" panose="02020603050405020304" pitchFamily="18" charset="0"/>
              <a:cs typeface="Times New Roman" panose="02020603050405020304" pitchFamily="18" charset="0"/>
            </a:endParaRPr>
          </a:p>
          <a:p>
            <a:pPr indent="360000" algn="just"/>
            <a:r>
              <a:rPr lang="uk-UA" sz="2000" dirty="0">
                <a:solidFill>
                  <a:srgbClr val="7030A0"/>
                </a:solidFill>
                <a:latin typeface="Times New Roman" panose="02020603050405020304" pitchFamily="18" charset="0"/>
                <a:cs typeface="Times New Roman" panose="02020603050405020304" pitchFamily="18" charset="0"/>
              </a:rPr>
              <a:t>Заклад дошкільної освіти є комунальним закладом, тому матеріальне та фінансове забезпечення гарантує місцевий бюджет. Завдання адміністрації полягає у оптимальному його прогнозуванні, плануванні та цільовому використанні. Питання господарської роботи є найскладнішим у роботі керівника так, як на вирішення  його потрібні кошти .</a:t>
            </a:r>
            <a:endParaRPr lang="en-US" sz="20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4163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AAA9B3F8-A65C-EC8B-66D2-FF8C8A8AB910}"/>
              </a:ext>
            </a:extLst>
          </p:cNvPr>
          <p:cNvPicPr>
            <a:picLocks noChangeAspect="1"/>
          </p:cNvPicPr>
          <p:nvPr/>
        </p:nvPicPr>
        <p:blipFill>
          <a:blip r:embed="rId2"/>
          <a:stretch>
            <a:fillRect/>
          </a:stretch>
        </p:blipFill>
        <p:spPr>
          <a:xfrm>
            <a:off x="0" y="0"/>
            <a:ext cx="12192000" cy="6858000"/>
          </a:xfrm>
          <a:prstGeom prst="rect">
            <a:avLst/>
          </a:prstGeom>
        </p:spPr>
      </p:pic>
      <p:pic>
        <p:nvPicPr>
          <p:cNvPr id="2" name="Рисунок 1">
            <a:extLst>
              <a:ext uri="{FF2B5EF4-FFF2-40B4-BE49-F238E27FC236}">
                <a16:creationId xmlns:a16="http://schemas.microsoft.com/office/drawing/2014/main" id="{A9A82308-9E7E-017C-4379-6B0430DE0E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9264" y="0"/>
            <a:ext cx="1052736" cy="1052736"/>
          </a:xfrm>
          <a:prstGeom prst="rect">
            <a:avLst/>
          </a:prstGeom>
        </p:spPr>
      </p:pic>
      <p:pic>
        <p:nvPicPr>
          <p:cNvPr id="3" name="Рисунок 2">
            <a:extLst>
              <a:ext uri="{FF2B5EF4-FFF2-40B4-BE49-F238E27FC236}">
                <a16:creationId xmlns:a16="http://schemas.microsoft.com/office/drawing/2014/main" id="{0B0625E8-5E26-21E3-93CD-EC88E3CE197F}"/>
              </a:ext>
            </a:extLst>
          </p:cNvPr>
          <p:cNvPicPr>
            <a:picLocks noChangeAspect="1"/>
          </p:cNvPicPr>
          <p:nvPr/>
        </p:nvPicPr>
        <p:blipFill>
          <a:blip r:embed="rId4"/>
          <a:stretch>
            <a:fillRect/>
          </a:stretch>
        </p:blipFill>
        <p:spPr>
          <a:xfrm>
            <a:off x="1875934" y="263674"/>
            <a:ext cx="8389856" cy="6368817"/>
          </a:xfrm>
          <a:prstGeom prst="rect">
            <a:avLst/>
          </a:prstGeom>
        </p:spPr>
      </p:pic>
    </p:spTree>
    <p:extLst>
      <p:ext uri="{BB962C8B-B14F-4D97-AF65-F5344CB8AC3E}">
        <p14:creationId xmlns:p14="http://schemas.microsoft.com/office/powerpoint/2010/main" val="2622300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AAA9B3F8-A65C-EC8B-66D2-FF8C8A8AB910}"/>
              </a:ext>
            </a:extLst>
          </p:cNvPr>
          <p:cNvPicPr>
            <a:picLocks noChangeAspect="1"/>
          </p:cNvPicPr>
          <p:nvPr/>
        </p:nvPicPr>
        <p:blipFill>
          <a:blip r:embed="rId2"/>
          <a:stretch>
            <a:fillRect/>
          </a:stretch>
        </p:blipFill>
        <p:spPr>
          <a:xfrm>
            <a:off x="0" y="0"/>
            <a:ext cx="12192000" cy="6858000"/>
          </a:xfrm>
          <a:prstGeom prst="rect">
            <a:avLst/>
          </a:prstGeom>
        </p:spPr>
      </p:pic>
      <p:pic>
        <p:nvPicPr>
          <p:cNvPr id="2" name="Рисунок 1">
            <a:extLst>
              <a:ext uri="{FF2B5EF4-FFF2-40B4-BE49-F238E27FC236}">
                <a16:creationId xmlns:a16="http://schemas.microsoft.com/office/drawing/2014/main" id="{9A92AD68-4984-4032-934F-5257E64C97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0210" y="0"/>
            <a:ext cx="6696744" cy="4368555"/>
          </a:xfrm>
          <a:prstGeom prst="rect">
            <a:avLst/>
          </a:prstGeom>
          <a:ln>
            <a:noFill/>
          </a:ln>
          <a:effectLst>
            <a:softEdge rad="112500"/>
          </a:effectLst>
        </p:spPr>
      </p:pic>
      <p:sp>
        <p:nvSpPr>
          <p:cNvPr id="3" name="Прямоугольник 6">
            <a:extLst>
              <a:ext uri="{FF2B5EF4-FFF2-40B4-BE49-F238E27FC236}">
                <a16:creationId xmlns:a16="http://schemas.microsoft.com/office/drawing/2014/main" id="{5B6263E2-3061-AC16-D971-6422CB2874A1}"/>
              </a:ext>
            </a:extLst>
          </p:cNvPr>
          <p:cNvSpPr/>
          <p:nvPr/>
        </p:nvSpPr>
        <p:spPr>
          <a:xfrm>
            <a:off x="539551" y="3284984"/>
            <a:ext cx="11291087" cy="3046988"/>
          </a:xfrm>
          <a:prstGeom prst="rect">
            <a:avLst/>
          </a:prstGeom>
        </p:spPr>
        <p:txBody>
          <a:bodyPr wrap="square">
            <a:spAutoFit/>
          </a:bodyPr>
          <a:lstStyle/>
          <a:p>
            <a:pPr algn="just"/>
            <a:endParaRPr lang="uk-UA" sz="2400" b="1" dirty="0">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algn="just"/>
            <a:endParaRPr lang="uk-UA" sz="2400" b="1" dirty="0">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algn="just"/>
            <a:endParaRPr lang="uk-UA" sz="2400" b="1" dirty="0">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algn="just"/>
            <a:r>
              <a:rPr lang="uk-UA" sz="2400" b="1" dirty="0" err="1">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Ревнівський</a:t>
            </a:r>
            <a:r>
              <a:rPr lang="uk-UA" sz="2400" b="1" dirty="0">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заклад дошкільної освіти (дитячий садок) «Барвінок» Гірської сільської ради Бориспільського району Київської області</a:t>
            </a:r>
          </a:p>
          <a:p>
            <a:pPr algn="just"/>
            <a:endParaRPr lang="ru-RU" sz="2400" b="1" dirty="0">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algn="just"/>
            <a:r>
              <a:rPr lang="uk-UA" sz="2400" b="1" dirty="0">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Початок </a:t>
            </a:r>
            <a:r>
              <a:rPr lang="ru-RU" sz="2400" b="1" dirty="0" err="1">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функціонування</a:t>
            </a:r>
            <a:r>
              <a:rPr lang="ru-RU" sz="2400" b="1" dirty="0">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1979 </a:t>
            </a:r>
            <a:r>
              <a:rPr lang="ru-RU" sz="2400" b="1" dirty="0" err="1">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рік</a:t>
            </a:r>
            <a:r>
              <a:rPr lang="ru-RU" sz="2400" b="1" dirty="0">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p>
          <a:p>
            <a:pPr algn="just"/>
            <a:r>
              <a:rPr lang="ru-RU" sz="2400" b="1" dirty="0" err="1">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Проектна</a:t>
            </a:r>
            <a:r>
              <a:rPr lang="ru-RU" sz="2400" b="1" dirty="0">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ru-RU" sz="2400" b="1" dirty="0" err="1">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потужність</a:t>
            </a:r>
            <a:r>
              <a:rPr lang="ru-RU" sz="2400" b="1" dirty="0">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 120 </a:t>
            </a:r>
            <a:r>
              <a:rPr lang="ru-RU" sz="2400" b="1" dirty="0" err="1">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місць</a:t>
            </a:r>
            <a:endParaRPr lang="uk-UA" sz="2400" b="1" i="1" dirty="0">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1986A3CB-D158-96F7-26C6-EE013462BD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39264" y="0"/>
            <a:ext cx="1052736" cy="1052736"/>
          </a:xfrm>
          <a:prstGeom prst="rect">
            <a:avLst/>
          </a:prstGeom>
        </p:spPr>
      </p:pic>
    </p:spTree>
    <p:extLst>
      <p:ext uri="{BB962C8B-B14F-4D97-AF65-F5344CB8AC3E}">
        <p14:creationId xmlns:p14="http://schemas.microsoft.com/office/powerpoint/2010/main" val="142459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AAA9B3F8-A65C-EC8B-66D2-FF8C8A8AB910}"/>
              </a:ext>
            </a:extLst>
          </p:cNvPr>
          <p:cNvPicPr>
            <a:picLocks noChangeAspect="1"/>
          </p:cNvPicPr>
          <p:nvPr/>
        </p:nvPicPr>
        <p:blipFill>
          <a:blip r:embed="rId2"/>
          <a:stretch>
            <a:fillRect/>
          </a:stretch>
        </p:blipFill>
        <p:spPr>
          <a:xfrm>
            <a:off x="0" y="0"/>
            <a:ext cx="12192000" cy="6858000"/>
          </a:xfrm>
          <a:prstGeom prst="rect">
            <a:avLst/>
          </a:prstGeom>
        </p:spPr>
      </p:pic>
      <p:pic>
        <p:nvPicPr>
          <p:cNvPr id="2" name="Рисунок 1">
            <a:extLst>
              <a:ext uri="{FF2B5EF4-FFF2-40B4-BE49-F238E27FC236}">
                <a16:creationId xmlns:a16="http://schemas.microsoft.com/office/drawing/2014/main" id="{DDAB52F0-AFDE-CA41-2BBC-924B46E9E1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9264" y="0"/>
            <a:ext cx="1052736" cy="1052736"/>
          </a:xfrm>
          <a:prstGeom prst="rect">
            <a:avLst/>
          </a:prstGeom>
        </p:spPr>
      </p:pic>
      <p:sp>
        <p:nvSpPr>
          <p:cNvPr id="4" name="TextBox 3">
            <a:extLst>
              <a:ext uri="{FF2B5EF4-FFF2-40B4-BE49-F238E27FC236}">
                <a16:creationId xmlns:a16="http://schemas.microsoft.com/office/drawing/2014/main" id="{40819AF3-1BAE-172A-2783-FB96F2972C64}"/>
              </a:ext>
            </a:extLst>
          </p:cNvPr>
          <p:cNvSpPr txBox="1"/>
          <p:nvPr/>
        </p:nvSpPr>
        <p:spPr>
          <a:xfrm>
            <a:off x="518474" y="75414"/>
            <a:ext cx="10199802" cy="6524863"/>
          </a:xfrm>
          <a:prstGeom prst="rect">
            <a:avLst/>
          </a:prstGeom>
          <a:noFill/>
        </p:spPr>
        <p:txBody>
          <a:bodyPr wrap="square">
            <a:spAutoFit/>
          </a:bodyPr>
          <a:lstStyle/>
          <a:p>
            <a:pPr algn="just"/>
            <a:endParaRPr lang="uk-UA" b="1" dirty="0">
              <a:solidFill>
                <a:srgbClr val="7030A0"/>
              </a:solidFill>
              <a:latin typeface="Times New Roman" panose="02020603050405020304" pitchFamily="18" charset="0"/>
              <a:cs typeface="Times New Roman" panose="02020603050405020304" pitchFamily="18" charset="0"/>
            </a:endParaRPr>
          </a:p>
          <a:p>
            <a:pPr algn="just"/>
            <a:r>
              <a:rPr lang="uk-UA" sz="2000" b="1" dirty="0">
                <a:solidFill>
                  <a:srgbClr val="7030A0"/>
                </a:solidFill>
                <a:latin typeface="Times New Roman" panose="02020603050405020304" pitchFamily="18" charset="0"/>
                <a:cs typeface="Times New Roman" panose="02020603050405020304" pitchFamily="18" charset="0"/>
              </a:rPr>
              <a:t>Пріоритетним завданням щодо забезпечення повноцінного функціонування закладу у наступному році, передбачити до проекту бюджету наступні закупівлі та роботи:</a:t>
            </a:r>
            <a:endParaRPr lang="en-US" sz="2000" b="1" dirty="0">
              <a:solidFill>
                <a:srgbClr val="7030A0"/>
              </a:solidFill>
              <a:latin typeface="Times New Roman" panose="02020603050405020304" pitchFamily="18" charset="0"/>
              <a:cs typeface="Times New Roman" panose="02020603050405020304" pitchFamily="18" charset="0"/>
            </a:endParaRPr>
          </a:p>
          <a:p>
            <a:pPr algn="just"/>
            <a:br>
              <a:rPr lang="uk-UA" sz="2000" dirty="0">
                <a:solidFill>
                  <a:srgbClr val="7030A0"/>
                </a:solidFill>
                <a:latin typeface="Times New Roman" panose="02020603050405020304" pitchFamily="18" charset="0"/>
                <a:cs typeface="Times New Roman" panose="02020603050405020304" pitchFamily="18" charset="0"/>
              </a:rPr>
            </a:br>
            <a:r>
              <a:rPr lang="uk-UA" sz="2000" dirty="0">
                <a:solidFill>
                  <a:srgbClr val="7030A0"/>
                </a:solidFill>
                <a:latin typeface="Times New Roman" panose="02020603050405020304" pitchFamily="18" charset="0"/>
                <a:cs typeface="Times New Roman" panose="02020603050405020304" pitchFamily="18" charset="0"/>
              </a:rPr>
              <a:t>Миючі засоби, дрібні деталі для ремонту сантехніки</a:t>
            </a:r>
            <a:endParaRPr lang="en-US" sz="2000" dirty="0">
              <a:solidFill>
                <a:srgbClr val="7030A0"/>
              </a:solidFill>
              <a:latin typeface="Times New Roman" panose="02020603050405020304" pitchFamily="18" charset="0"/>
              <a:cs typeface="Times New Roman" panose="02020603050405020304" pitchFamily="18" charset="0"/>
            </a:endParaRPr>
          </a:p>
          <a:p>
            <a:pPr algn="just"/>
            <a:r>
              <a:rPr lang="uk-UA" sz="2000" dirty="0">
                <a:solidFill>
                  <a:srgbClr val="7030A0"/>
                </a:solidFill>
                <a:latin typeface="Times New Roman" panose="02020603050405020304" pitchFamily="18" charset="0"/>
                <a:cs typeface="Times New Roman" panose="02020603050405020304" pitchFamily="18" charset="0"/>
              </a:rPr>
              <a:t>Періодичні видання « Зразковий заклад», «Дошкільне виховання», «Палітра педагога»</a:t>
            </a:r>
            <a:endParaRPr lang="en-US" sz="2000" dirty="0">
              <a:solidFill>
                <a:srgbClr val="7030A0"/>
              </a:solidFill>
              <a:latin typeface="Times New Roman" panose="02020603050405020304" pitchFamily="18" charset="0"/>
              <a:cs typeface="Times New Roman" panose="02020603050405020304" pitchFamily="18" charset="0"/>
            </a:endParaRPr>
          </a:p>
          <a:p>
            <a:pPr algn="just"/>
            <a:r>
              <a:rPr lang="uk-UA" sz="2000" dirty="0">
                <a:solidFill>
                  <a:srgbClr val="7030A0"/>
                </a:solidFill>
                <a:latin typeface="Times New Roman" panose="02020603050405020304" pitchFamily="18" charset="0"/>
                <a:cs typeface="Times New Roman" panose="02020603050405020304" pitchFamily="18" charset="0"/>
              </a:rPr>
              <a:t>Матеріали для занять ( роздатковий, наочний, дидактичний…),канцтовари</a:t>
            </a:r>
            <a:endParaRPr lang="en-US" sz="2000" dirty="0">
              <a:solidFill>
                <a:srgbClr val="7030A0"/>
              </a:solidFill>
              <a:latin typeface="Times New Roman" panose="02020603050405020304" pitchFamily="18" charset="0"/>
              <a:cs typeface="Times New Roman" panose="02020603050405020304" pitchFamily="18" charset="0"/>
            </a:endParaRPr>
          </a:p>
          <a:p>
            <a:pPr algn="just"/>
            <a:r>
              <a:rPr lang="uk-UA" sz="2000" dirty="0">
                <a:solidFill>
                  <a:srgbClr val="7030A0"/>
                </a:solidFill>
                <a:latin typeface="Times New Roman" panose="02020603050405020304" pitchFamily="18" charset="0"/>
                <a:cs typeface="Times New Roman" panose="02020603050405020304" pitchFamily="18" charset="0"/>
              </a:rPr>
              <a:t>Спортивний інвентар</a:t>
            </a:r>
            <a:endParaRPr lang="en-US" sz="2000" dirty="0">
              <a:solidFill>
                <a:srgbClr val="7030A0"/>
              </a:solidFill>
              <a:latin typeface="Times New Roman" panose="02020603050405020304" pitchFamily="18" charset="0"/>
              <a:cs typeface="Times New Roman" panose="02020603050405020304" pitchFamily="18" charset="0"/>
            </a:endParaRPr>
          </a:p>
          <a:p>
            <a:pPr algn="just"/>
            <a:r>
              <a:rPr lang="uk-UA" sz="2000" dirty="0">
                <a:solidFill>
                  <a:srgbClr val="7030A0"/>
                </a:solidFill>
                <a:latin typeface="Times New Roman" panose="02020603050405020304" pitchFamily="18" charset="0"/>
                <a:cs typeface="Times New Roman" panose="02020603050405020304" pitchFamily="18" charset="0"/>
              </a:rPr>
              <a:t>Перес прасувальний</a:t>
            </a:r>
            <a:endParaRPr lang="en-US" sz="2000" dirty="0">
              <a:solidFill>
                <a:srgbClr val="7030A0"/>
              </a:solidFill>
              <a:latin typeface="Times New Roman" panose="02020603050405020304" pitchFamily="18" charset="0"/>
              <a:cs typeface="Times New Roman" panose="02020603050405020304" pitchFamily="18" charset="0"/>
            </a:endParaRPr>
          </a:p>
          <a:p>
            <a:pPr algn="just"/>
            <a:r>
              <a:rPr lang="uk-UA" sz="2000" dirty="0">
                <a:solidFill>
                  <a:srgbClr val="7030A0"/>
                </a:solidFill>
                <a:latin typeface="Times New Roman" panose="02020603050405020304" pitchFamily="18" charset="0"/>
                <a:cs typeface="Times New Roman" panose="02020603050405020304" pitchFamily="18" charset="0"/>
              </a:rPr>
              <a:t>Іграшки дитячі</a:t>
            </a:r>
            <a:endParaRPr lang="en-US" sz="2000" dirty="0">
              <a:solidFill>
                <a:srgbClr val="7030A0"/>
              </a:solidFill>
              <a:latin typeface="Times New Roman" panose="02020603050405020304" pitchFamily="18" charset="0"/>
              <a:cs typeface="Times New Roman" panose="02020603050405020304" pitchFamily="18" charset="0"/>
            </a:endParaRPr>
          </a:p>
          <a:p>
            <a:pPr algn="just"/>
            <a:r>
              <a:rPr lang="uk-UA" sz="2000" dirty="0">
                <a:solidFill>
                  <a:srgbClr val="7030A0"/>
                </a:solidFill>
                <a:latin typeface="Times New Roman" panose="02020603050405020304" pitchFamily="18" charset="0"/>
                <a:cs typeface="Times New Roman" panose="02020603050405020304" pitchFamily="18" charset="0"/>
              </a:rPr>
              <a:t>Продукти харчування</a:t>
            </a:r>
            <a:endParaRPr lang="en-US" sz="2000" dirty="0">
              <a:solidFill>
                <a:srgbClr val="7030A0"/>
              </a:solidFill>
              <a:latin typeface="Times New Roman" panose="02020603050405020304" pitchFamily="18" charset="0"/>
              <a:cs typeface="Times New Roman" panose="02020603050405020304" pitchFamily="18" charset="0"/>
            </a:endParaRPr>
          </a:p>
          <a:p>
            <a:pPr algn="just"/>
            <a:r>
              <a:rPr lang="uk-UA" sz="2000" dirty="0">
                <a:solidFill>
                  <a:srgbClr val="7030A0"/>
                </a:solidFill>
                <a:latin typeface="Times New Roman" panose="02020603050405020304" pitchFamily="18" charset="0"/>
                <a:cs typeface="Times New Roman" panose="02020603050405020304" pitchFamily="18" charset="0"/>
              </a:rPr>
              <a:t>Ігрові майданчики ( комплекси)</a:t>
            </a:r>
            <a:endParaRPr lang="en-US" sz="2000" dirty="0">
              <a:solidFill>
                <a:srgbClr val="7030A0"/>
              </a:solidFill>
              <a:latin typeface="Times New Roman" panose="02020603050405020304" pitchFamily="18" charset="0"/>
              <a:cs typeface="Times New Roman" panose="02020603050405020304" pitchFamily="18" charset="0"/>
            </a:endParaRPr>
          </a:p>
          <a:p>
            <a:pPr algn="just"/>
            <a:r>
              <a:rPr lang="uk-UA" sz="2000" dirty="0">
                <a:solidFill>
                  <a:srgbClr val="7030A0"/>
                </a:solidFill>
                <a:latin typeface="Times New Roman" panose="02020603050405020304" pitchFamily="18" charset="0"/>
                <a:cs typeface="Times New Roman" panose="02020603050405020304" pitchFamily="18" charset="0"/>
              </a:rPr>
              <a:t>Асфальтове покриття території</a:t>
            </a:r>
            <a:endParaRPr lang="en-US" sz="2000" dirty="0">
              <a:solidFill>
                <a:srgbClr val="7030A0"/>
              </a:solidFill>
              <a:latin typeface="Times New Roman" panose="02020603050405020304" pitchFamily="18" charset="0"/>
              <a:cs typeface="Times New Roman" panose="02020603050405020304" pitchFamily="18" charset="0"/>
            </a:endParaRPr>
          </a:p>
          <a:p>
            <a:pPr algn="just"/>
            <a:r>
              <a:rPr lang="uk-UA" sz="2000" dirty="0">
                <a:solidFill>
                  <a:srgbClr val="7030A0"/>
                </a:solidFill>
                <a:latin typeface="Times New Roman" panose="02020603050405020304" pitchFamily="18" charset="0"/>
                <a:cs typeface="Times New Roman" panose="02020603050405020304" pitchFamily="18" charset="0"/>
              </a:rPr>
              <a:t>Ремонт фасаду </a:t>
            </a:r>
            <a:endParaRPr lang="en-US" sz="2000" dirty="0">
              <a:solidFill>
                <a:srgbClr val="7030A0"/>
              </a:solidFill>
              <a:latin typeface="Times New Roman" panose="02020603050405020304" pitchFamily="18" charset="0"/>
              <a:cs typeface="Times New Roman" panose="02020603050405020304" pitchFamily="18" charset="0"/>
            </a:endParaRPr>
          </a:p>
          <a:p>
            <a:pPr algn="just"/>
            <a:r>
              <a:rPr lang="uk-UA" sz="2000" dirty="0">
                <a:solidFill>
                  <a:srgbClr val="7030A0"/>
                </a:solidFill>
                <a:latin typeface="Times New Roman" panose="02020603050405020304" pitchFamily="18" charset="0"/>
                <a:cs typeface="Times New Roman" panose="02020603050405020304" pitchFamily="18" charset="0"/>
              </a:rPr>
              <a:t>Ремонт овочесховища та підсобного приміщення</a:t>
            </a:r>
            <a:endParaRPr lang="en-US" sz="2000" dirty="0">
              <a:solidFill>
                <a:srgbClr val="7030A0"/>
              </a:solidFill>
              <a:latin typeface="Times New Roman" panose="02020603050405020304" pitchFamily="18" charset="0"/>
              <a:cs typeface="Times New Roman" panose="02020603050405020304" pitchFamily="18" charset="0"/>
            </a:endParaRPr>
          </a:p>
          <a:p>
            <a:pPr algn="just"/>
            <a:r>
              <a:rPr lang="uk-UA" sz="2000" dirty="0">
                <a:solidFill>
                  <a:srgbClr val="7030A0"/>
                </a:solidFill>
                <a:latin typeface="Times New Roman" panose="02020603050405020304" pitchFamily="18" charset="0"/>
                <a:cs typeface="Times New Roman" panose="02020603050405020304" pitchFamily="18" charset="0"/>
              </a:rPr>
              <a:t>Облаштування сенсорної кімнати</a:t>
            </a:r>
            <a:endParaRPr lang="en-US" sz="2000" dirty="0">
              <a:solidFill>
                <a:srgbClr val="7030A0"/>
              </a:solidFill>
              <a:latin typeface="Times New Roman" panose="02020603050405020304" pitchFamily="18" charset="0"/>
              <a:cs typeface="Times New Roman" panose="02020603050405020304" pitchFamily="18" charset="0"/>
            </a:endParaRPr>
          </a:p>
          <a:p>
            <a:pPr algn="just"/>
            <a:r>
              <a:rPr lang="uk-UA" sz="2000" dirty="0">
                <a:solidFill>
                  <a:srgbClr val="7030A0"/>
                </a:solidFill>
                <a:latin typeface="Times New Roman" panose="02020603050405020304" pitchFamily="18" charset="0"/>
                <a:cs typeface="Times New Roman" panose="02020603050405020304" pitchFamily="18" charset="0"/>
              </a:rPr>
              <a:t> Впровадження аутсорсингу</a:t>
            </a:r>
          </a:p>
          <a:p>
            <a:pPr algn="just"/>
            <a:r>
              <a:rPr lang="uk-UA" sz="2000" dirty="0">
                <a:solidFill>
                  <a:srgbClr val="7030A0"/>
                </a:solidFill>
                <a:latin typeface="Times New Roman" panose="02020603050405020304" pitchFamily="18" charset="0"/>
                <a:cs typeface="Times New Roman" panose="02020603050405020304" pitchFamily="18" charset="0"/>
              </a:rPr>
              <a:t>Встановлення арки </a:t>
            </a:r>
            <a:r>
              <a:rPr lang="uk-UA" sz="2000" dirty="0" err="1">
                <a:solidFill>
                  <a:srgbClr val="7030A0"/>
                </a:solidFill>
                <a:latin typeface="Times New Roman" panose="02020603050405020304" pitchFamily="18" charset="0"/>
                <a:cs typeface="Times New Roman" panose="02020603050405020304" pitchFamily="18" charset="0"/>
              </a:rPr>
              <a:t>металодетекторної</a:t>
            </a:r>
            <a:endParaRPr lang="uk-UA" sz="2000" dirty="0">
              <a:solidFill>
                <a:srgbClr val="7030A0"/>
              </a:solidFill>
              <a:latin typeface="Times New Roman" panose="02020603050405020304" pitchFamily="18" charset="0"/>
              <a:cs typeface="Times New Roman" panose="02020603050405020304" pitchFamily="18" charset="0"/>
            </a:endParaRPr>
          </a:p>
          <a:p>
            <a:pPr algn="just"/>
            <a:r>
              <a:rPr lang="uk-UA" sz="2000" dirty="0">
                <a:solidFill>
                  <a:srgbClr val="7030A0"/>
                </a:solidFill>
                <a:latin typeface="Times New Roman" panose="02020603050405020304" pitchFamily="18" charset="0"/>
                <a:cs typeface="Times New Roman" panose="02020603050405020304" pitchFamily="18" charset="0"/>
              </a:rPr>
              <a:t>Поновлення медичної аптечки</a:t>
            </a:r>
            <a:endParaRPr lang="en-US" sz="2000" dirty="0">
              <a:solidFill>
                <a:srgbClr val="7030A0"/>
              </a:solidFill>
              <a:latin typeface="Times New Roman" panose="02020603050405020304" pitchFamily="18" charset="0"/>
              <a:cs typeface="Times New Roman" panose="02020603050405020304" pitchFamily="18" charset="0"/>
            </a:endParaRPr>
          </a:p>
          <a:p>
            <a:pPr algn="just"/>
            <a:r>
              <a:rPr lang="uk-UA" sz="2000" dirty="0">
                <a:solidFill>
                  <a:srgbClr val="7030A0"/>
                </a:solidFill>
                <a:latin typeface="Times New Roman" panose="02020603050405020304" pitchFamily="18" charset="0"/>
                <a:cs typeface="Times New Roman" panose="02020603050405020304" pitchFamily="18" charset="0"/>
              </a:rPr>
              <a:t>Забезпечення освітнього та ігрового середовище( матеріали та меблі, зони) відповідно до вимог шкали оцінки якості освіти в закладах дошкільної освіти</a:t>
            </a:r>
            <a:endParaRPr lang="en-US" sz="20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7106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AAA9B3F8-A65C-EC8B-66D2-FF8C8A8AB910}"/>
              </a:ext>
            </a:extLst>
          </p:cNvPr>
          <p:cNvPicPr>
            <a:picLocks noChangeAspect="1"/>
          </p:cNvPicPr>
          <p:nvPr/>
        </p:nvPicPr>
        <p:blipFill>
          <a:blip r:embed="rId2"/>
          <a:stretch>
            <a:fillRect/>
          </a:stretch>
        </p:blipFill>
        <p:spPr>
          <a:xfrm>
            <a:off x="0" y="0"/>
            <a:ext cx="12192000" cy="6858000"/>
          </a:xfrm>
          <a:prstGeom prst="rect">
            <a:avLst/>
          </a:prstGeom>
        </p:spPr>
      </p:pic>
      <p:pic>
        <p:nvPicPr>
          <p:cNvPr id="2" name="Рисунок 1">
            <a:extLst>
              <a:ext uri="{FF2B5EF4-FFF2-40B4-BE49-F238E27FC236}">
                <a16:creationId xmlns:a16="http://schemas.microsoft.com/office/drawing/2014/main" id="{147B15FC-DB19-51B3-A009-49C9100695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9264" y="0"/>
            <a:ext cx="1052736" cy="1052736"/>
          </a:xfrm>
          <a:prstGeom prst="rect">
            <a:avLst/>
          </a:prstGeom>
        </p:spPr>
      </p:pic>
      <p:sp>
        <p:nvSpPr>
          <p:cNvPr id="4" name="TextBox 3">
            <a:extLst>
              <a:ext uri="{FF2B5EF4-FFF2-40B4-BE49-F238E27FC236}">
                <a16:creationId xmlns:a16="http://schemas.microsoft.com/office/drawing/2014/main" id="{7362FB13-122D-D313-2635-D132F8A15956}"/>
              </a:ext>
            </a:extLst>
          </p:cNvPr>
          <p:cNvSpPr txBox="1"/>
          <p:nvPr/>
        </p:nvSpPr>
        <p:spPr>
          <a:xfrm>
            <a:off x="1084083" y="942679"/>
            <a:ext cx="9982986" cy="1985159"/>
          </a:xfrm>
          <a:prstGeom prst="rect">
            <a:avLst/>
          </a:prstGeom>
          <a:noFill/>
        </p:spPr>
        <p:txBody>
          <a:bodyPr wrap="square">
            <a:spAutoFit/>
          </a:bodyPr>
          <a:lstStyle/>
          <a:p>
            <a:pPr indent="180340" algn="just">
              <a:lnSpc>
                <a:spcPct val="115000"/>
              </a:lnSpc>
              <a:spcAft>
                <a:spcPts val="0"/>
              </a:spcAft>
              <a:tabLst>
                <a:tab pos="3420745" algn="l"/>
              </a:tabLst>
            </a:pPr>
            <a:endParaRPr lang="uk-UA" sz="2000" dirty="0">
              <a:solidFill>
                <a:srgbClr val="7030A0"/>
              </a:solidFill>
              <a:latin typeface="Times New Roman" panose="02020603050405020304" pitchFamily="18" charset="0"/>
              <a:ea typeface="Times New Roman" panose="02020603050405020304" pitchFamily="18" charset="0"/>
            </a:endParaRPr>
          </a:p>
          <a:p>
            <a:pPr indent="449580" algn="just"/>
            <a:r>
              <a:rPr lang="uk-UA" sz="2000" dirty="0">
                <a:solidFill>
                  <a:srgbClr val="7030A0"/>
                </a:solidFill>
                <a:latin typeface="Times New Roman" panose="02020603050405020304" pitchFamily="18" charset="0"/>
                <a:ea typeface="Times New Roman" panose="02020603050405020304" pitchFamily="18" charset="0"/>
              </a:rPr>
              <a:t>Я вдячна  колективу закладу дошкільної освіти, батькам, начальнику управління, сільському голові, які допомагають нам та створюють затишок і комфорт для  дітей.	 </a:t>
            </a:r>
            <a:endParaRPr lang="en-US" sz="2000" dirty="0">
              <a:solidFill>
                <a:srgbClr val="7030A0"/>
              </a:solidFill>
              <a:latin typeface="Times New Roman" panose="02020603050405020304" pitchFamily="18" charset="0"/>
              <a:ea typeface="Times New Roman" panose="02020603050405020304" pitchFamily="18" charset="0"/>
            </a:endParaRPr>
          </a:p>
          <a:p>
            <a:pPr indent="449580" algn="just"/>
            <a:r>
              <a:rPr lang="uk-UA" sz="2000" dirty="0">
                <a:solidFill>
                  <a:srgbClr val="7030A0"/>
                </a:solidFill>
                <a:latin typeface="Times New Roman" panose="02020603050405020304" pitchFamily="18" charset="0"/>
                <a:ea typeface="Times New Roman" panose="02020603050405020304" pitchFamily="18" charset="0"/>
              </a:rPr>
              <a:t>Бажаю величезного терпіння, мудрості, сили і наснаги у справі виховання та навчання наших дітей. Тому що діти - наш найдорожчий скарб, наша радість, наша гордість і майбутнє нашої   держави</a:t>
            </a:r>
            <a:r>
              <a:rPr lang="uk-UA" sz="2000">
                <a:solidFill>
                  <a:srgbClr val="7030A0"/>
                </a:solidFill>
                <a:latin typeface="Times New Roman" panose="02020603050405020304" pitchFamily="18" charset="0"/>
                <a:ea typeface="Times New Roman" panose="02020603050405020304" pitchFamily="18" charset="0"/>
              </a:rPr>
              <a:t>. </a:t>
            </a:r>
            <a:endParaRPr lang="en-US" sz="2000" dirty="0">
              <a:solidFill>
                <a:srgbClr val="7030A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43566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AAA9B3F8-A65C-EC8B-66D2-FF8C8A8AB910}"/>
              </a:ext>
            </a:extLst>
          </p:cNvPr>
          <p:cNvPicPr>
            <a:picLocks noChangeAspect="1"/>
          </p:cNvPicPr>
          <p:nvPr/>
        </p:nvPicPr>
        <p:blipFill>
          <a:blip r:embed="rId2"/>
          <a:stretch>
            <a:fillRect/>
          </a:stretch>
        </p:blipFill>
        <p:spPr>
          <a:xfrm>
            <a:off x="11391" y="-1284"/>
            <a:ext cx="12192000" cy="6858000"/>
          </a:xfrm>
          <a:prstGeom prst="rect">
            <a:avLst/>
          </a:prstGeom>
        </p:spPr>
      </p:pic>
      <p:sp>
        <p:nvSpPr>
          <p:cNvPr id="4" name="TextBox 3">
            <a:extLst>
              <a:ext uri="{FF2B5EF4-FFF2-40B4-BE49-F238E27FC236}">
                <a16:creationId xmlns:a16="http://schemas.microsoft.com/office/drawing/2014/main" id="{26DB10D5-BE4B-1191-BAA4-E4B13F3A3246}"/>
              </a:ext>
            </a:extLst>
          </p:cNvPr>
          <p:cNvSpPr txBox="1"/>
          <p:nvPr/>
        </p:nvSpPr>
        <p:spPr>
          <a:xfrm>
            <a:off x="3035432" y="65987"/>
            <a:ext cx="6143918" cy="461665"/>
          </a:xfrm>
          <a:prstGeom prst="rect">
            <a:avLst/>
          </a:prstGeom>
          <a:noFill/>
        </p:spPr>
        <p:txBody>
          <a:bodyPr wrap="square">
            <a:spAutoFit/>
          </a:bodyPr>
          <a:lstStyle/>
          <a:p>
            <a:pPr algn="ctr">
              <a:defRPr/>
            </a:pPr>
            <a:r>
              <a:rPr lang="uk-UA" sz="2400" b="1" dirty="0">
                <a:solidFill>
                  <a:srgbClr val="7030A0"/>
                </a:solidFill>
                <a:latin typeface="Times New Roman" panose="02020603050405020304" pitchFamily="18" charset="0"/>
                <a:cs typeface="Times New Roman" panose="02020603050405020304" pitchFamily="18" charset="0"/>
              </a:rPr>
              <a:t>НОРМАТИВНО-ЗАКОНОДАВЧА  БАЗА:</a:t>
            </a:r>
            <a:endParaRPr lang="ru-RU" sz="2400" b="1" dirty="0">
              <a:solidFill>
                <a:srgbClr val="7030A0"/>
              </a:solidFill>
              <a:latin typeface="Times New Roman" panose="02020603050405020304" pitchFamily="18" charset="0"/>
              <a:cs typeface="Times New Roman" panose="02020603050405020304" pitchFamily="18" charset="0"/>
            </a:endParaRPr>
          </a:p>
        </p:txBody>
      </p:sp>
      <p:pic>
        <p:nvPicPr>
          <p:cNvPr id="2" name="Picture 4" descr="D:\перевірити\малюнки 2\1.gif">
            <a:extLst>
              <a:ext uri="{FF2B5EF4-FFF2-40B4-BE49-F238E27FC236}">
                <a16:creationId xmlns:a16="http://schemas.microsoft.com/office/drawing/2014/main" id="{BEBCDF86-2C95-A8C0-3860-F6F2FB5DF7A0}"/>
              </a:ext>
            </a:extLst>
          </p:cNvPr>
          <p:cNvPicPr>
            <a:picLocks noChangeAspect="1" noChangeArrowheads="1"/>
          </p:cNvPicPr>
          <p:nvPr/>
        </p:nvPicPr>
        <p:blipFill>
          <a:blip r:embed="rId3"/>
          <a:srcRect/>
          <a:stretch>
            <a:fillRect/>
          </a:stretch>
        </p:blipFill>
        <p:spPr bwMode="auto">
          <a:xfrm>
            <a:off x="4183719" y="1962152"/>
            <a:ext cx="3364184" cy="2933696"/>
          </a:xfrm>
          <a:prstGeom prst="rect">
            <a:avLst/>
          </a:prstGeom>
          <a:noFill/>
        </p:spPr>
      </p:pic>
      <p:sp>
        <p:nvSpPr>
          <p:cNvPr id="7" name="TextBox 6">
            <a:extLst>
              <a:ext uri="{FF2B5EF4-FFF2-40B4-BE49-F238E27FC236}">
                <a16:creationId xmlns:a16="http://schemas.microsoft.com/office/drawing/2014/main" id="{FAB56056-5793-12C5-86F7-65A96F868496}"/>
              </a:ext>
            </a:extLst>
          </p:cNvPr>
          <p:cNvSpPr txBox="1"/>
          <p:nvPr/>
        </p:nvSpPr>
        <p:spPr>
          <a:xfrm>
            <a:off x="518476" y="933255"/>
            <a:ext cx="3364184" cy="646331"/>
          </a:xfrm>
          <a:prstGeom prst="rect">
            <a:avLst/>
          </a:prstGeom>
          <a:noFill/>
        </p:spPr>
        <p:txBody>
          <a:bodyPr wrap="square">
            <a:spAutoFit/>
          </a:bodyPr>
          <a:lstStyle/>
          <a:p>
            <a:pPr algn="ctr">
              <a:defRPr/>
            </a:pPr>
            <a:r>
              <a:rPr lang="uk-UA" b="1" i="1" dirty="0">
                <a:solidFill>
                  <a:srgbClr val="7030A0"/>
                </a:solidFill>
                <a:effectLst>
                  <a:outerShdw blurRad="38100" dist="38100" dir="2700000" algn="tl">
                    <a:srgbClr val="000000"/>
                  </a:outerShdw>
                </a:effectLst>
                <a:latin typeface="Book Antiqua" pitchFamily="18" charset="0"/>
              </a:rPr>
              <a:t>ЗАКОН УКРАЇНИ </a:t>
            </a:r>
          </a:p>
          <a:p>
            <a:pPr algn="ctr">
              <a:defRPr/>
            </a:pPr>
            <a:r>
              <a:rPr lang="uk-UA" b="1" i="1" dirty="0">
                <a:solidFill>
                  <a:srgbClr val="7030A0"/>
                </a:solidFill>
                <a:effectLst>
                  <a:outerShdw blurRad="38100" dist="38100" dir="2700000" algn="tl">
                    <a:srgbClr val="000000"/>
                  </a:outerShdw>
                </a:effectLst>
                <a:latin typeface="Book Antiqua" pitchFamily="18" charset="0"/>
              </a:rPr>
              <a:t>“Про освіту”</a:t>
            </a:r>
          </a:p>
        </p:txBody>
      </p:sp>
      <p:sp>
        <p:nvSpPr>
          <p:cNvPr id="9" name="TextBox 8">
            <a:extLst>
              <a:ext uri="{FF2B5EF4-FFF2-40B4-BE49-F238E27FC236}">
                <a16:creationId xmlns:a16="http://schemas.microsoft.com/office/drawing/2014/main" id="{84A881D6-565A-04DB-056D-9272439FF4BD}"/>
              </a:ext>
            </a:extLst>
          </p:cNvPr>
          <p:cNvSpPr txBox="1"/>
          <p:nvPr/>
        </p:nvSpPr>
        <p:spPr>
          <a:xfrm flipH="1">
            <a:off x="857837" y="2127362"/>
            <a:ext cx="2253008" cy="923330"/>
          </a:xfrm>
          <a:prstGeom prst="rect">
            <a:avLst/>
          </a:prstGeom>
          <a:noFill/>
        </p:spPr>
        <p:txBody>
          <a:bodyPr wrap="square">
            <a:spAutoFit/>
          </a:bodyPr>
          <a:lstStyle/>
          <a:p>
            <a:pPr algn="ctr">
              <a:defRPr/>
            </a:pPr>
            <a:r>
              <a:rPr lang="uk-UA" b="1" i="1" dirty="0">
                <a:solidFill>
                  <a:srgbClr val="7030A0"/>
                </a:solidFill>
                <a:effectLst>
                  <a:outerShdw blurRad="38100" dist="38100" dir="2700000" algn="tl">
                    <a:srgbClr val="000000"/>
                  </a:outerShdw>
                </a:effectLst>
                <a:latin typeface="Book Antiqua" pitchFamily="18" charset="0"/>
              </a:rPr>
              <a:t>ЗАКОН УКРАЇНИ </a:t>
            </a:r>
          </a:p>
          <a:p>
            <a:pPr algn="ctr">
              <a:defRPr/>
            </a:pPr>
            <a:r>
              <a:rPr lang="uk-UA" b="1" i="1" dirty="0">
                <a:solidFill>
                  <a:srgbClr val="7030A0"/>
                </a:solidFill>
                <a:effectLst>
                  <a:outerShdw blurRad="38100" dist="38100" dir="2700000" algn="tl">
                    <a:srgbClr val="000000"/>
                  </a:outerShdw>
                </a:effectLst>
                <a:latin typeface="Book Antiqua" pitchFamily="18" charset="0"/>
              </a:rPr>
              <a:t>“Про охорону праці”</a:t>
            </a:r>
          </a:p>
        </p:txBody>
      </p:sp>
      <p:sp>
        <p:nvSpPr>
          <p:cNvPr id="11" name="TextBox 10">
            <a:extLst>
              <a:ext uri="{FF2B5EF4-FFF2-40B4-BE49-F238E27FC236}">
                <a16:creationId xmlns:a16="http://schemas.microsoft.com/office/drawing/2014/main" id="{38296F6F-D151-75D7-A47F-BBF7C26C95BE}"/>
              </a:ext>
            </a:extLst>
          </p:cNvPr>
          <p:cNvSpPr txBox="1"/>
          <p:nvPr/>
        </p:nvSpPr>
        <p:spPr>
          <a:xfrm>
            <a:off x="2868810" y="692862"/>
            <a:ext cx="6020666" cy="369332"/>
          </a:xfrm>
          <a:prstGeom prst="rect">
            <a:avLst/>
          </a:prstGeom>
          <a:noFill/>
        </p:spPr>
        <p:txBody>
          <a:bodyPr wrap="square">
            <a:spAutoFit/>
          </a:bodyPr>
          <a:lstStyle/>
          <a:p>
            <a:pPr algn="ctr">
              <a:defRPr/>
            </a:pPr>
            <a:r>
              <a:rPr lang="uk-UA" b="1" i="1" dirty="0">
                <a:solidFill>
                  <a:srgbClr val="7030A0"/>
                </a:solidFill>
                <a:effectLst>
                  <a:outerShdw blurRad="38100" dist="38100" dir="2700000" algn="tl">
                    <a:srgbClr val="000000"/>
                  </a:outerShdw>
                </a:effectLst>
                <a:latin typeface="Book Antiqua" pitchFamily="18" charset="0"/>
              </a:rPr>
              <a:t>КОНСТИТУЦІЯ УКРАЇНИ</a:t>
            </a:r>
          </a:p>
        </p:txBody>
      </p:sp>
      <p:sp>
        <p:nvSpPr>
          <p:cNvPr id="13" name="TextBox 12">
            <a:extLst>
              <a:ext uri="{FF2B5EF4-FFF2-40B4-BE49-F238E27FC236}">
                <a16:creationId xmlns:a16="http://schemas.microsoft.com/office/drawing/2014/main" id="{22447FCF-3018-4E9D-03B7-61FE82B46BDE}"/>
              </a:ext>
            </a:extLst>
          </p:cNvPr>
          <p:cNvSpPr txBox="1"/>
          <p:nvPr/>
        </p:nvSpPr>
        <p:spPr>
          <a:xfrm>
            <a:off x="3000081" y="1302587"/>
            <a:ext cx="5793475" cy="646331"/>
          </a:xfrm>
          <a:prstGeom prst="rect">
            <a:avLst/>
          </a:prstGeom>
          <a:noFill/>
        </p:spPr>
        <p:txBody>
          <a:bodyPr wrap="square">
            <a:spAutoFit/>
          </a:bodyPr>
          <a:lstStyle/>
          <a:p>
            <a:pPr algn="ctr">
              <a:defRPr/>
            </a:pPr>
            <a:r>
              <a:rPr lang="uk-UA" b="1" i="1" dirty="0">
                <a:solidFill>
                  <a:srgbClr val="7030A0"/>
                </a:solidFill>
                <a:effectLst>
                  <a:outerShdw blurRad="38100" dist="38100" dir="2700000" algn="tl">
                    <a:srgbClr val="000000"/>
                  </a:outerShdw>
                </a:effectLst>
                <a:latin typeface="Book Antiqua" pitchFamily="18" charset="0"/>
              </a:rPr>
              <a:t>ЗАКОН УКРАЇНИ </a:t>
            </a:r>
          </a:p>
          <a:p>
            <a:pPr algn="ctr">
              <a:defRPr/>
            </a:pPr>
            <a:r>
              <a:rPr lang="uk-UA" b="1" i="1" dirty="0">
                <a:solidFill>
                  <a:srgbClr val="7030A0"/>
                </a:solidFill>
                <a:effectLst>
                  <a:outerShdw blurRad="38100" dist="38100" dir="2700000" algn="tl">
                    <a:srgbClr val="000000"/>
                  </a:outerShdw>
                </a:effectLst>
                <a:latin typeface="Book Antiqua" pitchFamily="18" charset="0"/>
              </a:rPr>
              <a:t>“Про дошкільну освіту”</a:t>
            </a:r>
          </a:p>
        </p:txBody>
      </p:sp>
      <p:sp>
        <p:nvSpPr>
          <p:cNvPr id="15" name="TextBox 14">
            <a:extLst>
              <a:ext uri="{FF2B5EF4-FFF2-40B4-BE49-F238E27FC236}">
                <a16:creationId xmlns:a16="http://schemas.microsoft.com/office/drawing/2014/main" id="{1F95C322-3F49-E071-55DD-C1B515F2A944}"/>
              </a:ext>
            </a:extLst>
          </p:cNvPr>
          <p:cNvSpPr txBox="1"/>
          <p:nvPr/>
        </p:nvSpPr>
        <p:spPr>
          <a:xfrm>
            <a:off x="7720553" y="933255"/>
            <a:ext cx="4084475" cy="646331"/>
          </a:xfrm>
          <a:prstGeom prst="rect">
            <a:avLst/>
          </a:prstGeom>
          <a:noFill/>
        </p:spPr>
        <p:txBody>
          <a:bodyPr wrap="square">
            <a:spAutoFit/>
          </a:bodyPr>
          <a:lstStyle/>
          <a:p>
            <a:pPr algn="ctr">
              <a:defRPr/>
            </a:pPr>
            <a:r>
              <a:rPr lang="uk-UA" b="1" i="1" dirty="0">
                <a:solidFill>
                  <a:srgbClr val="7030A0"/>
                </a:solidFill>
                <a:effectLst>
                  <a:outerShdw blurRad="38100" dist="38100" dir="2700000" algn="tl">
                    <a:srgbClr val="000000"/>
                  </a:outerShdw>
                </a:effectLst>
                <a:latin typeface="Book Antiqua" pitchFamily="18" charset="0"/>
              </a:rPr>
              <a:t>ЗАКОН УКРАЇНИ </a:t>
            </a:r>
          </a:p>
          <a:p>
            <a:pPr algn="ctr">
              <a:defRPr/>
            </a:pPr>
            <a:r>
              <a:rPr lang="uk-UA" b="1" i="1" dirty="0">
                <a:solidFill>
                  <a:srgbClr val="7030A0"/>
                </a:solidFill>
                <a:effectLst>
                  <a:outerShdw blurRad="38100" dist="38100" dir="2700000" algn="tl">
                    <a:srgbClr val="000000"/>
                  </a:outerShdw>
                </a:effectLst>
                <a:latin typeface="Book Antiqua" pitchFamily="18" charset="0"/>
              </a:rPr>
              <a:t>“Про мови”</a:t>
            </a:r>
            <a:endParaRPr lang="uk-UA" dirty="0">
              <a:solidFill>
                <a:srgbClr val="7030A0"/>
              </a:solidFill>
            </a:endParaRPr>
          </a:p>
        </p:txBody>
      </p:sp>
      <p:sp>
        <p:nvSpPr>
          <p:cNvPr id="17" name="TextBox 16">
            <a:extLst>
              <a:ext uri="{FF2B5EF4-FFF2-40B4-BE49-F238E27FC236}">
                <a16:creationId xmlns:a16="http://schemas.microsoft.com/office/drawing/2014/main" id="{A78CA950-2E87-D326-1B0E-6603E1BEBEF4}"/>
              </a:ext>
            </a:extLst>
          </p:cNvPr>
          <p:cNvSpPr txBox="1"/>
          <p:nvPr/>
        </p:nvSpPr>
        <p:spPr>
          <a:xfrm>
            <a:off x="7969979" y="2127363"/>
            <a:ext cx="3502442" cy="646331"/>
          </a:xfrm>
          <a:prstGeom prst="rect">
            <a:avLst/>
          </a:prstGeom>
          <a:noFill/>
        </p:spPr>
        <p:txBody>
          <a:bodyPr wrap="square">
            <a:spAutoFit/>
          </a:bodyPr>
          <a:lstStyle/>
          <a:p>
            <a:pPr algn="ctr">
              <a:defRPr/>
            </a:pPr>
            <a:r>
              <a:rPr lang="uk-UA" b="1" i="1" dirty="0">
                <a:solidFill>
                  <a:srgbClr val="7030A0"/>
                </a:solidFill>
                <a:effectLst>
                  <a:outerShdw blurRad="38100" dist="38100" dir="2700000" algn="tl">
                    <a:srgbClr val="000000"/>
                  </a:outerShdw>
                </a:effectLst>
                <a:latin typeface="Book Antiqua" pitchFamily="18" charset="0"/>
              </a:rPr>
              <a:t>ЗАКОН УКРАЇНИ </a:t>
            </a:r>
          </a:p>
          <a:p>
            <a:pPr algn="ctr">
              <a:defRPr/>
            </a:pPr>
            <a:r>
              <a:rPr lang="uk-UA" b="1" i="1" dirty="0">
                <a:solidFill>
                  <a:srgbClr val="7030A0"/>
                </a:solidFill>
                <a:effectLst>
                  <a:outerShdw blurRad="38100" dist="38100" dir="2700000" algn="tl">
                    <a:srgbClr val="000000"/>
                  </a:outerShdw>
                </a:effectLst>
                <a:latin typeface="Book Antiqua" pitchFamily="18" charset="0"/>
              </a:rPr>
              <a:t>“Про відпустки”</a:t>
            </a:r>
          </a:p>
        </p:txBody>
      </p:sp>
      <p:sp>
        <p:nvSpPr>
          <p:cNvPr id="19" name="TextBox 18">
            <a:extLst>
              <a:ext uri="{FF2B5EF4-FFF2-40B4-BE49-F238E27FC236}">
                <a16:creationId xmlns:a16="http://schemas.microsoft.com/office/drawing/2014/main" id="{C738D106-CB3A-A809-DF58-210506B91EB5}"/>
              </a:ext>
            </a:extLst>
          </p:cNvPr>
          <p:cNvSpPr txBox="1"/>
          <p:nvPr/>
        </p:nvSpPr>
        <p:spPr>
          <a:xfrm>
            <a:off x="-89556" y="3514444"/>
            <a:ext cx="4147794" cy="646331"/>
          </a:xfrm>
          <a:prstGeom prst="rect">
            <a:avLst/>
          </a:prstGeom>
          <a:noFill/>
        </p:spPr>
        <p:txBody>
          <a:bodyPr wrap="square">
            <a:spAutoFit/>
          </a:bodyPr>
          <a:lstStyle/>
          <a:p>
            <a:pPr algn="ctr">
              <a:defRPr/>
            </a:pPr>
            <a:r>
              <a:rPr lang="uk-UA" b="1" i="1" dirty="0">
                <a:solidFill>
                  <a:srgbClr val="7030A0"/>
                </a:solidFill>
                <a:effectLst>
                  <a:outerShdw blurRad="38100" dist="38100" dir="2700000" algn="tl">
                    <a:srgbClr val="000000"/>
                  </a:outerShdw>
                </a:effectLst>
                <a:latin typeface="Book Antiqua" pitchFamily="18" charset="0"/>
              </a:rPr>
              <a:t>ЗАКОН УКРАЇНИ </a:t>
            </a:r>
          </a:p>
          <a:p>
            <a:pPr algn="ctr">
              <a:defRPr/>
            </a:pPr>
            <a:r>
              <a:rPr lang="uk-UA" b="1" i="1" dirty="0">
                <a:solidFill>
                  <a:srgbClr val="7030A0"/>
                </a:solidFill>
                <a:effectLst>
                  <a:outerShdw blurRad="38100" dist="38100" dir="2700000" algn="tl">
                    <a:srgbClr val="000000"/>
                  </a:outerShdw>
                </a:effectLst>
                <a:latin typeface="Book Antiqua" pitchFamily="18" charset="0"/>
              </a:rPr>
              <a:t>“Про  цивільний захист”</a:t>
            </a:r>
          </a:p>
        </p:txBody>
      </p:sp>
      <p:sp>
        <p:nvSpPr>
          <p:cNvPr id="21" name="TextBox 20">
            <a:extLst>
              <a:ext uri="{FF2B5EF4-FFF2-40B4-BE49-F238E27FC236}">
                <a16:creationId xmlns:a16="http://schemas.microsoft.com/office/drawing/2014/main" id="{3991B137-CAE6-0157-60CF-62B6AB8DADC1}"/>
              </a:ext>
            </a:extLst>
          </p:cNvPr>
          <p:cNvSpPr txBox="1"/>
          <p:nvPr/>
        </p:nvSpPr>
        <p:spPr>
          <a:xfrm>
            <a:off x="6109750" y="3514444"/>
            <a:ext cx="7068922" cy="646331"/>
          </a:xfrm>
          <a:prstGeom prst="rect">
            <a:avLst/>
          </a:prstGeom>
          <a:noFill/>
        </p:spPr>
        <p:txBody>
          <a:bodyPr wrap="square">
            <a:spAutoFit/>
          </a:bodyPr>
          <a:lstStyle/>
          <a:p>
            <a:pPr algn="ctr">
              <a:defRPr/>
            </a:pPr>
            <a:r>
              <a:rPr lang="uk-UA" b="1" i="1" dirty="0">
                <a:solidFill>
                  <a:srgbClr val="7030A0"/>
                </a:solidFill>
                <a:effectLst>
                  <a:outerShdw blurRad="38100" dist="38100" dir="2700000" algn="tl">
                    <a:srgbClr val="000000"/>
                  </a:outerShdw>
                </a:effectLst>
                <a:latin typeface="Book Antiqua" pitchFamily="18" charset="0"/>
              </a:rPr>
              <a:t>ЗАКОН УКРАЇНИ </a:t>
            </a:r>
          </a:p>
          <a:p>
            <a:pPr algn="ctr">
              <a:defRPr/>
            </a:pPr>
            <a:r>
              <a:rPr lang="uk-UA" b="1" i="1" dirty="0">
                <a:solidFill>
                  <a:srgbClr val="7030A0"/>
                </a:solidFill>
                <a:effectLst>
                  <a:outerShdw blurRad="38100" dist="38100" dir="2700000" algn="tl">
                    <a:srgbClr val="000000"/>
                  </a:outerShdw>
                </a:effectLst>
                <a:latin typeface="Book Antiqua" pitchFamily="18" charset="0"/>
              </a:rPr>
              <a:t>“Про дорожній рух”</a:t>
            </a:r>
          </a:p>
        </p:txBody>
      </p:sp>
      <p:sp>
        <p:nvSpPr>
          <p:cNvPr id="23" name="TextBox 22">
            <a:extLst>
              <a:ext uri="{FF2B5EF4-FFF2-40B4-BE49-F238E27FC236}">
                <a16:creationId xmlns:a16="http://schemas.microsoft.com/office/drawing/2014/main" id="{41E2FCF1-2455-5C31-D6A9-DDBBAD840EE4}"/>
              </a:ext>
            </a:extLst>
          </p:cNvPr>
          <p:cNvSpPr txBox="1"/>
          <p:nvPr/>
        </p:nvSpPr>
        <p:spPr>
          <a:xfrm>
            <a:off x="518477" y="4594473"/>
            <a:ext cx="4081804" cy="923330"/>
          </a:xfrm>
          <a:prstGeom prst="rect">
            <a:avLst/>
          </a:prstGeom>
          <a:noFill/>
        </p:spPr>
        <p:txBody>
          <a:bodyPr wrap="square">
            <a:spAutoFit/>
          </a:bodyPr>
          <a:lstStyle/>
          <a:p>
            <a:pPr algn="ctr">
              <a:defRPr/>
            </a:pPr>
            <a:r>
              <a:rPr lang="uk-UA" b="1" i="1" dirty="0">
                <a:solidFill>
                  <a:srgbClr val="7030A0"/>
                </a:solidFill>
                <a:effectLst>
                  <a:outerShdw blurRad="38100" dist="38100" dir="2700000" algn="tl">
                    <a:srgbClr val="000000"/>
                  </a:outerShdw>
                </a:effectLst>
                <a:latin typeface="Book Antiqua" pitchFamily="18" charset="0"/>
              </a:rPr>
              <a:t>ПОЛОЖЕННЯ ПРО </a:t>
            </a:r>
          </a:p>
          <a:p>
            <a:pPr algn="ctr">
              <a:defRPr/>
            </a:pPr>
            <a:r>
              <a:rPr lang="uk-UA" b="1" i="1" dirty="0">
                <a:solidFill>
                  <a:srgbClr val="7030A0"/>
                </a:solidFill>
                <a:effectLst>
                  <a:outerShdw blurRad="38100" dist="38100" dir="2700000" algn="tl">
                    <a:srgbClr val="000000"/>
                  </a:outerShdw>
                </a:effectLst>
                <a:latin typeface="Book Antiqua" pitchFamily="18" charset="0"/>
              </a:rPr>
              <a:t>ДОШКІЛЬНИЙ </a:t>
            </a:r>
          </a:p>
          <a:p>
            <a:pPr algn="ctr">
              <a:defRPr/>
            </a:pPr>
            <a:r>
              <a:rPr lang="uk-UA" b="1" i="1" dirty="0">
                <a:solidFill>
                  <a:srgbClr val="7030A0"/>
                </a:solidFill>
                <a:effectLst>
                  <a:outerShdw blurRad="38100" dist="38100" dir="2700000" algn="tl">
                    <a:srgbClr val="000000"/>
                  </a:outerShdw>
                </a:effectLst>
                <a:latin typeface="Book Antiqua" pitchFamily="18" charset="0"/>
              </a:rPr>
              <a:t>НАВЧАЛЬНИЙ ЗАКЛАД </a:t>
            </a:r>
          </a:p>
        </p:txBody>
      </p:sp>
      <p:sp>
        <p:nvSpPr>
          <p:cNvPr id="25" name="TextBox 24">
            <a:extLst>
              <a:ext uri="{FF2B5EF4-FFF2-40B4-BE49-F238E27FC236}">
                <a16:creationId xmlns:a16="http://schemas.microsoft.com/office/drawing/2014/main" id="{28605BB1-2A4A-4D2F-F877-F80F87DE0664}"/>
              </a:ext>
            </a:extLst>
          </p:cNvPr>
          <p:cNvSpPr txBox="1"/>
          <p:nvPr/>
        </p:nvSpPr>
        <p:spPr>
          <a:xfrm>
            <a:off x="2526384" y="5726301"/>
            <a:ext cx="3799002" cy="646331"/>
          </a:xfrm>
          <a:prstGeom prst="rect">
            <a:avLst/>
          </a:prstGeom>
          <a:noFill/>
        </p:spPr>
        <p:txBody>
          <a:bodyPr wrap="square">
            <a:spAutoFit/>
          </a:bodyPr>
          <a:lstStyle/>
          <a:p>
            <a:pPr algn="ctr">
              <a:defRPr/>
            </a:pPr>
            <a:r>
              <a:rPr lang="uk-UA" b="1" i="1" dirty="0">
                <a:solidFill>
                  <a:srgbClr val="7030A0"/>
                </a:solidFill>
                <a:effectLst>
                  <a:outerShdw blurRad="38100" dist="38100" dir="2700000" algn="tl">
                    <a:srgbClr val="000000"/>
                  </a:outerShdw>
                </a:effectLst>
                <a:latin typeface="Book Antiqua" pitchFamily="18" charset="0"/>
              </a:rPr>
              <a:t>ПРОГРАМА </a:t>
            </a:r>
          </a:p>
          <a:p>
            <a:pPr algn="ctr">
              <a:defRPr/>
            </a:pPr>
            <a:r>
              <a:rPr lang="uk-UA" b="1" i="1" dirty="0">
                <a:solidFill>
                  <a:srgbClr val="7030A0"/>
                </a:solidFill>
                <a:effectLst>
                  <a:outerShdw blurRad="38100" dist="38100" dir="2700000" algn="tl">
                    <a:srgbClr val="000000"/>
                  </a:outerShdw>
                </a:effectLst>
                <a:latin typeface="Book Antiqua" pitchFamily="18" charset="0"/>
              </a:rPr>
              <a:t>“ДИТИНА” </a:t>
            </a:r>
          </a:p>
        </p:txBody>
      </p:sp>
      <p:sp>
        <p:nvSpPr>
          <p:cNvPr id="27" name="TextBox 26">
            <a:extLst>
              <a:ext uri="{FF2B5EF4-FFF2-40B4-BE49-F238E27FC236}">
                <a16:creationId xmlns:a16="http://schemas.microsoft.com/office/drawing/2014/main" id="{79072E14-5137-31C6-E803-D908D896F45B}"/>
              </a:ext>
            </a:extLst>
          </p:cNvPr>
          <p:cNvSpPr txBox="1"/>
          <p:nvPr/>
        </p:nvSpPr>
        <p:spPr>
          <a:xfrm flipH="1">
            <a:off x="8191893" y="4708551"/>
            <a:ext cx="3481630" cy="923330"/>
          </a:xfrm>
          <a:prstGeom prst="rect">
            <a:avLst/>
          </a:prstGeom>
          <a:noFill/>
        </p:spPr>
        <p:txBody>
          <a:bodyPr wrap="square">
            <a:spAutoFit/>
          </a:bodyPr>
          <a:lstStyle/>
          <a:p>
            <a:pPr algn="ctr">
              <a:defRPr/>
            </a:pPr>
            <a:r>
              <a:rPr lang="uk-UA" b="1" i="1" dirty="0">
                <a:solidFill>
                  <a:srgbClr val="7030A0"/>
                </a:solidFill>
                <a:effectLst>
                  <a:outerShdw blurRad="38100" dist="38100" dir="2700000" algn="tl">
                    <a:srgbClr val="000000"/>
                  </a:outerShdw>
                </a:effectLst>
                <a:latin typeface="Book Antiqua" pitchFamily="18" charset="0"/>
              </a:rPr>
              <a:t>БАЗОВИЙ КОМПОНЕНТ ДОШКІЛЬНОЇ ОСВІТИ УКРАЇНИ</a:t>
            </a:r>
          </a:p>
        </p:txBody>
      </p:sp>
      <p:sp>
        <p:nvSpPr>
          <p:cNvPr id="29" name="TextBox 28">
            <a:extLst>
              <a:ext uri="{FF2B5EF4-FFF2-40B4-BE49-F238E27FC236}">
                <a16:creationId xmlns:a16="http://schemas.microsoft.com/office/drawing/2014/main" id="{092BE5F1-9F63-07BB-5ADD-9ECE62DBD36F}"/>
              </a:ext>
            </a:extLst>
          </p:cNvPr>
          <p:cNvSpPr txBox="1"/>
          <p:nvPr/>
        </p:nvSpPr>
        <p:spPr>
          <a:xfrm>
            <a:off x="5844619" y="5713067"/>
            <a:ext cx="3601039" cy="646331"/>
          </a:xfrm>
          <a:prstGeom prst="rect">
            <a:avLst/>
          </a:prstGeom>
          <a:noFill/>
        </p:spPr>
        <p:txBody>
          <a:bodyPr wrap="square">
            <a:spAutoFit/>
          </a:bodyPr>
          <a:lstStyle/>
          <a:p>
            <a:pPr algn="ctr">
              <a:defRPr/>
            </a:pPr>
            <a:r>
              <a:rPr lang="uk-UA" b="1" i="1" dirty="0">
                <a:solidFill>
                  <a:srgbClr val="7030A0"/>
                </a:solidFill>
                <a:effectLst>
                  <a:outerShdw blurRad="38100" dist="38100" dir="2700000" algn="tl">
                    <a:srgbClr val="000000"/>
                  </a:outerShdw>
                </a:effectLst>
                <a:latin typeface="Book Antiqua" pitchFamily="18" charset="0"/>
              </a:rPr>
              <a:t>ПРОГРАМА </a:t>
            </a:r>
          </a:p>
          <a:p>
            <a:pPr algn="ctr">
              <a:defRPr/>
            </a:pPr>
            <a:r>
              <a:rPr lang="uk-UA" b="1" i="1" dirty="0">
                <a:solidFill>
                  <a:srgbClr val="7030A0"/>
                </a:solidFill>
                <a:effectLst>
                  <a:outerShdw blurRad="38100" dist="38100" dir="2700000" algn="tl">
                    <a:srgbClr val="000000"/>
                  </a:outerShdw>
                </a:effectLst>
                <a:latin typeface="Book Antiqua" pitchFamily="18" charset="0"/>
              </a:rPr>
              <a:t>“ВПЕВНЕНИЙ СТАРТ” </a:t>
            </a:r>
          </a:p>
        </p:txBody>
      </p:sp>
      <p:pic>
        <p:nvPicPr>
          <p:cNvPr id="3" name="Рисунок 2">
            <a:extLst>
              <a:ext uri="{FF2B5EF4-FFF2-40B4-BE49-F238E27FC236}">
                <a16:creationId xmlns:a16="http://schemas.microsoft.com/office/drawing/2014/main" id="{5D04D737-5601-AAEE-DACA-64567C3E92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39264" y="0"/>
            <a:ext cx="1052736" cy="1052736"/>
          </a:xfrm>
          <a:prstGeom prst="rect">
            <a:avLst/>
          </a:prstGeom>
        </p:spPr>
      </p:pic>
    </p:spTree>
    <p:extLst>
      <p:ext uri="{BB962C8B-B14F-4D97-AF65-F5344CB8AC3E}">
        <p14:creationId xmlns:p14="http://schemas.microsoft.com/office/powerpoint/2010/main" val="1159546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AAA9B3F8-A65C-EC8B-66D2-FF8C8A8AB910}"/>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26F9D063-F4B4-8643-C4C6-96420D1C618A}"/>
              </a:ext>
            </a:extLst>
          </p:cNvPr>
          <p:cNvSpPr txBox="1"/>
          <p:nvPr/>
        </p:nvSpPr>
        <p:spPr>
          <a:xfrm>
            <a:off x="2045616" y="791852"/>
            <a:ext cx="9162855" cy="4837222"/>
          </a:xfrm>
          <a:prstGeom prst="rect">
            <a:avLst/>
          </a:prstGeom>
          <a:noFill/>
        </p:spPr>
        <p:txBody>
          <a:bodyPr wrap="square">
            <a:spAutoFit/>
          </a:bodyPr>
          <a:lstStyle/>
          <a:p>
            <a:pPr algn="just">
              <a:spcAft>
                <a:spcPts val="0"/>
              </a:spcAft>
            </a:pPr>
            <a:r>
              <a:rPr lang="uk-UA" sz="2000" dirty="0">
                <a:solidFill>
                  <a:srgbClr val="7030A0"/>
                </a:solidFill>
                <a:latin typeface="Times New Roman" panose="02020603050405020304" pitchFamily="18" charset="0"/>
                <a:ea typeface="Times New Roman" panose="02020603050405020304" pitchFamily="18" charset="0"/>
              </a:rPr>
              <a:t>Даний звіт зроблений на  виконання статті 39 Закону України «Про загальну середню освіту», наказу Міністерства освіти і науки України від 28.01.2005 № 55 «Про запровадження звітування керівників дошкільних, загальноосвітніх та професійно-технічних навчальних закладів», розпорядження управління гуманітарного розвитку Гірської сільської ради  «Про звітування керівників навчальних закладів Бориспільського району за 2023 рік»</a:t>
            </a:r>
            <a:endParaRPr lang="en-US" sz="2000" dirty="0">
              <a:solidFill>
                <a:srgbClr val="7030A0"/>
              </a:solidFill>
              <a:latin typeface="Times New Roman" panose="02020603050405020304" pitchFamily="18" charset="0"/>
              <a:ea typeface="Times New Roman" panose="02020603050405020304" pitchFamily="18" charset="0"/>
            </a:endParaRPr>
          </a:p>
          <a:p>
            <a:pPr algn="just">
              <a:spcAft>
                <a:spcPts val="0"/>
              </a:spcAft>
            </a:pPr>
            <a:r>
              <a:rPr lang="uk-UA" sz="2000" b="1" dirty="0">
                <a:solidFill>
                  <a:srgbClr val="7030A0"/>
                </a:solidFill>
                <a:latin typeface="Times New Roman" panose="02020603050405020304" pitchFamily="18" charset="0"/>
                <a:ea typeface="Times New Roman" panose="02020603050405020304" pitchFamily="18" charset="0"/>
              </a:rPr>
              <a:t>Мета: </a:t>
            </a:r>
            <a:r>
              <a:rPr lang="uk-UA" sz="2000" dirty="0">
                <a:solidFill>
                  <a:srgbClr val="7030A0"/>
                </a:solidFill>
                <a:latin typeface="Times New Roman" panose="02020603050405020304" pitchFamily="18" charset="0"/>
                <a:ea typeface="Times New Roman" panose="02020603050405020304" pitchFamily="18" charset="0"/>
              </a:rPr>
              <a:t>подальше утвердження відкритої і демократичної державно-громадської системи управління освітнім закладом, поєднання державного і громадського контролю за прозорістю прийняття й виконання управлінських рішень, запровадження колегіальної етики управлінської діяльності завідувача.</a:t>
            </a:r>
            <a:endParaRPr lang="en-US" sz="2000" dirty="0">
              <a:solidFill>
                <a:srgbClr val="7030A0"/>
              </a:solidFill>
              <a:latin typeface="Times New Roman" panose="02020603050405020304" pitchFamily="18" charset="0"/>
              <a:ea typeface="Times New Roman" panose="02020603050405020304" pitchFamily="18" charset="0"/>
            </a:endParaRPr>
          </a:p>
          <a:p>
            <a:pPr algn="just">
              <a:spcAft>
                <a:spcPts val="0"/>
              </a:spcAft>
            </a:pPr>
            <a:r>
              <a:rPr lang="uk-UA" sz="2000" b="1" dirty="0">
                <a:solidFill>
                  <a:srgbClr val="7030A0"/>
                </a:solidFill>
                <a:latin typeface="Times New Roman" panose="02020603050405020304" pitchFamily="18" charset="0"/>
                <a:ea typeface="Times New Roman" panose="02020603050405020304" pitchFamily="18" charset="0"/>
              </a:rPr>
              <a:t>Завдання звітування:</a:t>
            </a:r>
            <a:endParaRPr lang="en-US" sz="2000" dirty="0">
              <a:solidFill>
                <a:srgbClr val="7030A0"/>
              </a:solidFill>
              <a:latin typeface="Times New Roman" panose="02020603050405020304" pitchFamily="18" charset="0"/>
              <a:ea typeface="Times New Roman" panose="02020603050405020304" pitchFamily="18" charset="0"/>
            </a:endParaRPr>
          </a:p>
          <a:p>
            <a:pPr algn="just">
              <a:spcAft>
                <a:spcPts val="1000"/>
              </a:spcAft>
            </a:pPr>
            <a:r>
              <a:rPr lang="ru-RU" sz="2000" dirty="0">
                <a:solidFill>
                  <a:srgbClr val="7030A0"/>
                </a:solidFill>
              </a:rPr>
              <a:t>1. </a:t>
            </a:r>
            <a:r>
              <a:rPr lang="ru-RU" sz="2000" dirty="0" err="1">
                <a:solidFill>
                  <a:srgbClr val="7030A0"/>
                </a:solidFill>
                <a:latin typeface="Times New Roman" panose="02020603050405020304" pitchFamily="18" charset="0"/>
                <a:cs typeface="Times New Roman" panose="02020603050405020304" pitchFamily="18" charset="0"/>
              </a:rPr>
              <a:t>Забезпечити</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прозорість</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відкритість</a:t>
            </a:r>
            <a:r>
              <a:rPr lang="ru-RU" sz="2000" dirty="0">
                <a:solidFill>
                  <a:srgbClr val="7030A0"/>
                </a:solidFill>
                <a:latin typeface="Times New Roman" panose="02020603050405020304" pitchFamily="18" charset="0"/>
                <a:cs typeface="Times New Roman" panose="02020603050405020304" pitchFamily="18" charset="0"/>
              </a:rPr>
              <a:t> і </a:t>
            </a:r>
            <a:r>
              <a:rPr lang="ru-RU" sz="2000" dirty="0" err="1">
                <a:solidFill>
                  <a:srgbClr val="7030A0"/>
                </a:solidFill>
                <a:latin typeface="Times New Roman" panose="02020603050405020304" pitchFamily="18" charset="0"/>
                <a:cs typeface="Times New Roman" panose="02020603050405020304" pitchFamily="18" charset="0"/>
              </a:rPr>
              <a:t>демократичність</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управління</a:t>
            </a:r>
            <a:r>
              <a:rPr lang="ru-RU" sz="2000" dirty="0">
                <a:solidFill>
                  <a:srgbClr val="7030A0"/>
                </a:solidFill>
                <a:latin typeface="Times New Roman" panose="02020603050405020304" pitchFamily="18" charset="0"/>
                <a:cs typeface="Times New Roman" panose="02020603050405020304" pitchFamily="18" charset="0"/>
              </a:rPr>
              <a:t> </a:t>
            </a:r>
            <a:r>
              <a:rPr lang="uk-UA" sz="2000" dirty="0">
                <a:solidFill>
                  <a:srgbClr val="7030A0"/>
                </a:solidFill>
                <a:latin typeface="Times New Roman" panose="02020603050405020304" pitchFamily="18" charset="0"/>
                <a:cs typeface="Times New Roman" panose="02020603050405020304" pitchFamily="18" charset="0"/>
              </a:rPr>
              <a:t>закладом освіти</a:t>
            </a:r>
            <a:r>
              <a:rPr lang="ru-RU" sz="2000" dirty="0">
                <a:solidFill>
                  <a:srgbClr val="7030A0"/>
                </a:solidFill>
                <a:latin typeface="Times New Roman" panose="02020603050405020304" pitchFamily="18" charset="0"/>
                <a:cs typeface="Times New Roman" panose="02020603050405020304" pitchFamily="18" charset="0"/>
              </a:rPr>
              <a:t>.</a:t>
            </a:r>
            <a:endParaRPr lang="en-US" sz="2000" dirty="0">
              <a:solidFill>
                <a:srgbClr val="7030A0"/>
              </a:solidFill>
              <a:latin typeface="Times New Roman" panose="02020603050405020304" pitchFamily="18" charset="0"/>
              <a:cs typeface="Times New Roman" panose="02020603050405020304" pitchFamily="18" charset="0"/>
            </a:endParaRPr>
          </a:p>
          <a:p>
            <a:pPr algn="just">
              <a:spcAft>
                <a:spcPts val="1000"/>
              </a:spcAft>
            </a:pPr>
            <a:r>
              <a:rPr lang="ru-RU" sz="2000" dirty="0">
                <a:solidFill>
                  <a:srgbClr val="7030A0"/>
                </a:solidFill>
                <a:latin typeface="Times New Roman" panose="02020603050405020304" pitchFamily="18" charset="0"/>
                <a:cs typeface="Times New Roman" panose="02020603050405020304" pitchFamily="18" charset="0"/>
              </a:rPr>
              <a:t>2. </a:t>
            </a:r>
            <a:r>
              <a:rPr lang="ru-RU" sz="2000" dirty="0" err="1">
                <a:solidFill>
                  <a:srgbClr val="7030A0"/>
                </a:solidFill>
                <a:latin typeface="Times New Roman" panose="02020603050405020304" pitchFamily="18" charset="0"/>
                <a:cs typeface="Times New Roman" panose="02020603050405020304" pitchFamily="18" charset="0"/>
              </a:rPr>
              <a:t>Стимулювати</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вплив</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громадськості</a:t>
            </a:r>
            <a:r>
              <a:rPr lang="ru-RU" sz="2000" dirty="0">
                <a:solidFill>
                  <a:srgbClr val="7030A0"/>
                </a:solidFill>
                <a:latin typeface="Times New Roman" panose="02020603050405020304" pitchFamily="18" charset="0"/>
                <a:cs typeface="Times New Roman" panose="02020603050405020304" pitchFamily="18" charset="0"/>
              </a:rPr>
              <a:t> на </a:t>
            </a:r>
            <a:r>
              <a:rPr lang="ru-RU" sz="2000" dirty="0" err="1">
                <a:solidFill>
                  <a:srgbClr val="7030A0"/>
                </a:solidFill>
                <a:latin typeface="Times New Roman" panose="02020603050405020304" pitchFamily="18" charset="0"/>
                <a:cs typeface="Times New Roman" panose="02020603050405020304" pitchFamily="18" charset="0"/>
              </a:rPr>
              <a:t>прийняття</a:t>
            </a:r>
            <a:r>
              <a:rPr lang="ru-RU" sz="2000" dirty="0">
                <a:solidFill>
                  <a:srgbClr val="7030A0"/>
                </a:solidFill>
                <a:latin typeface="Times New Roman" panose="02020603050405020304" pitchFamily="18" charset="0"/>
                <a:cs typeface="Times New Roman" panose="02020603050405020304" pitchFamily="18" charset="0"/>
              </a:rPr>
              <a:t> та </a:t>
            </a:r>
            <a:r>
              <a:rPr lang="ru-RU" sz="2000" dirty="0" err="1">
                <a:solidFill>
                  <a:srgbClr val="7030A0"/>
                </a:solidFill>
                <a:latin typeface="Times New Roman" panose="02020603050405020304" pitchFamily="18" charset="0"/>
                <a:cs typeface="Times New Roman" panose="02020603050405020304" pitchFamily="18" charset="0"/>
              </a:rPr>
              <a:t>виконання</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керівником</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відповідних</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рішень</a:t>
            </a:r>
            <a:r>
              <a:rPr lang="ru-RU" sz="2000" dirty="0">
                <a:solidFill>
                  <a:srgbClr val="7030A0"/>
                </a:solidFill>
                <a:latin typeface="Times New Roman" panose="02020603050405020304" pitchFamily="18" charset="0"/>
                <a:cs typeface="Times New Roman" panose="02020603050405020304" pitchFamily="18" charset="0"/>
              </a:rPr>
              <a:t> у </a:t>
            </a:r>
            <a:r>
              <a:rPr lang="ru-RU" sz="2000" dirty="0" err="1">
                <a:solidFill>
                  <a:srgbClr val="7030A0"/>
                </a:solidFill>
                <a:latin typeface="Times New Roman" panose="02020603050405020304" pitchFamily="18" charset="0"/>
                <a:cs typeface="Times New Roman" panose="02020603050405020304" pitchFamily="18" charset="0"/>
              </a:rPr>
              <a:t>сфері</a:t>
            </a:r>
            <a:r>
              <a:rPr lang="ru-RU" sz="2000" dirty="0">
                <a:solidFill>
                  <a:srgbClr val="7030A0"/>
                </a:solidFill>
                <a:latin typeface="Times New Roman" panose="02020603050405020304" pitchFamily="18" charset="0"/>
                <a:cs typeface="Times New Roman" panose="02020603050405020304" pitchFamily="18" charset="0"/>
              </a:rPr>
              <a:t> </a:t>
            </a:r>
            <a:r>
              <a:rPr lang="ru-RU" sz="2000" dirty="0" err="1">
                <a:solidFill>
                  <a:srgbClr val="7030A0"/>
                </a:solidFill>
                <a:latin typeface="Times New Roman" panose="02020603050405020304" pitchFamily="18" charset="0"/>
                <a:cs typeface="Times New Roman" panose="02020603050405020304" pitchFamily="18" charset="0"/>
              </a:rPr>
              <a:t>управління</a:t>
            </a:r>
            <a:r>
              <a:rPr lang="ru-RU" sz="2000" dirty="0">
                <a:solidFill>
                  <a:srgbClr val="7030A0"/>
                </a:solidFill>
                <a:latin typeface="Times New Roman" panose="02020603050405020304" pitchFamily="18" charset="0"/>
                <a:cs typeface="Times New Roman" panose="02020603050405020304" pitchFamily="18" charset="0"/>
              </a:rPr>
              <a:t> </a:t>
            </a:r>
            <a:r>
              <a:rPr lang="uk-UA" sz="2000" dirty="0">
                <a:solidFill>
                  <a:srgbClr val="7030A0"/>
                </a:solidFill>
                <a:latin typeface="Times New Roman" panose="02020603050405020304" pitchFamily="18" charset="0"/>
                <a:cs typeface="Times New Roman" panose="02020603050405020304" pitchFamily="18" charset="0"/>
              </a:rPr>
              <a:t>закладом освіти</a:t>
            </a:r>
            <a:r>
              <a:rPr lang="ru-RU" sz="2000" dirty="0">
                <a:solidFill>
                  <a:srgbClr val="7030A0"/>
                </a:solidFill>
                <a:latin typeface="Times New Roman" panose="02020603050405020304" pitchFamily="18" charset="0"/>
                <a:cs typeface="Times New Roman" panose="02020603050405020304" pitchFamily="18" charset="0"/>
              </a:rPr>
              <a:t>.</a:t>
            </a:r>
            <a:endParaRPr lang="en-US" sz="2000" dirty="0">
              <a:solidFill>
                <a:srgbClr val="7030A0"/>
              </a:solidFill>
              <a:effectLst/>
              <a:latin typeface="Times New Roman" panose="02020603050405020304" pitchFamily="18" charset="0"/>
              <a:cs typeface="Times New Roman" panose="02020603050405020304" pitchFamily="18" charset="0"/>
            </a:endParaRPr>
          </a:p>
        </p:txBody>
      </p:sp>
      <p:pic>
        <p:nvPicPr>
          <p:cNvPr id="6" name="Picture 2" descr="I:\idocument-icon32.png">
            <a:extLst>
              <a:ext uri="{FF2B5EF4-FFF2-40B4-BE49-F238E27FC236}">
                <a16:creationId xmlns:a16="http://schemas.microsoft.com/office/drawing/2014/main" id="{CFF6BD6F-E820-DDC2-5D9B-4E635DD5BBE0}"/>
              </a:ext>
            </a:extLst>
          </p:cNvPr>
          <p:cNvPicPr>
            <a:picLocks noChangeAspect="1" noChangeArrowheads="1"/>
          </p:cNvPicPr>
          <p:nvPr/>
        </p:nvPicPr>
        <p:blipFill>
          <a:blip r:embed="rId3"/>
          <a:srcRect/>
          <a:stretch>
            <a:fillRect/>
          </a:stretch>
        </p:blipFill>
        <p:spPr bwMode="auto">
          <a:xfrm>
            <a:off x="203617" y="332656"/>
            <a:ext cx="1841999" cy="1841999"/>
          </a:xfrm>
          <a:prstGeom prst="rect">
            <a:avLst/>
          </a:prstGeom>
          <a:noFill/>
        </p:spPr>
      </p:pic>
      <p:pic>
        <p:nvPicPr>
          <p:cNvPr id="2" name="Рисунок 1">
            <a:extLst>
              <a:ext uri="{FF2B5EF4-FFF2-40B4-BE49-F238E27FC236}">
                <a16:creationId xmlns:a16="http://schemas.microsoft.com/office/drawing/2014/main" id="{62A777E4-72D4-3F70-2D46-780FA919B2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39264" y="0"/>
            <a:ext cx="1052736" cy="1052736"/>
          </a:xfrm>
          <a:prstGeom prst="rect">
            <a:avLst/>
          </a:prstGeom>
        </p:spPr>
      </p:pic>
    </p:spTree>
    <p:extLst>
      <p:ext uri="{BB962C8B-B14F-4D97-AF65-F5344CB8AC3E}">
        <p14:creationId xmlns:p14="http://schemas.microsoft.com/office/powerpoint/2010/main" val="3502481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AAA9B3F8-A65C-EC8B-66D2-FF8C8A8AB910}"/>
              </a:ext>
            </a:extLst>
          </p:cNvPr>
          <p:cNvPicPr>
            <a:picLocks noChangeAspect="1"/>
          </p:cNvPicPr>
          <p:nvPr/>
        </p:nvPicPr>
        <p:blipFill>
          <a:blip r:embed="rId2"/>
          <a:stretch>
            <a:fillRect/>
          </a:stretch>
        </p:blipFill>
        <p:spPr>
          <a:xfrm>
            <a:off x="0" y="0"/>
            <a:ext cx="12192000" cy="6858000"/>
          </a:xfrm>
          <a:prstGeom prst="rect">
            <a:avLst/>
          </a:prstGeom>
        </p:spPr>
      </p:pic>
      <p:pic>
        <p:nvPicPr>
          <p:cNvPr id="2" name="Рисунок 1">
            <a:extLst>
              <a:ext uri="{FF2B5EF4-FFF2-40B4-BE49-F238E27FC236}">
                <a16:creationId xmlns:a16="http://schemas.microsoft.com/office/drawing/2014/main" id="{2A666D7F-7C3E-10B5-25C3-CC110FBD69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9264" y="0"/>
            <a:ext cx="1052736" cy="1052736"/>
          </a:xfrm>
          <a:prstGeom prst="rect">
            <a:avLst/>
          </a:prstGeom>
        </p:spPr>
      </p:pic>
      <p:sp>
        <p:nvSpPr>
          <p:cNvPr id="4" name="TextBox 3">
            <a:extLst>
              <a:ext uri="{FF2B5EF4-FFF2-40B4-BE49-F238E27FC236}">
                <a16:creationId xmlns:a16="http://schemas.microsoft.com/office/drawing/2014/main" id="{0262AB25-33C4-C969-51C5-BC9090F86CE3}"/>
              </a:ext>
            </a:extLst>
          </p:cNvPr>
          <p:cNvSpPr txBox="1"/>
          <p:nvPr/>
        </p:nvSpPr>
        <p:spPr>
          <a:xfrm>
            <a:off x="1112363" y="139317"/>
            <a:ext cx="9747315" cy="6505692"/>
          </a:xfrm>
          <a:prstGeom prst="rect">
            <a:avLst/>
          </a:prstGeom>
          <a:noFill/>
        </p:spPr>
        <p:txBody>
          <a:bodyPr wrap="square">
            <a:spAutoFit/>
          </a:bodyPr>
          <a:lstStyle/>
          <a:p>
            <a:pPr indent="180340" algn="ctr">
              <a:lnSpc>
                <a:spcPct val="115000"/>
              </a:lnSpc>
              <a:spcAft>
                <a:spcPts val="0"/>
              </a:spcAft>
            </a:pPr>
            <a:r>
              <a:rPr lang="uk-UA" sz="2400" b="1" dirty="0">
                <a:ln w="0"/>
                <a:solidFill>
                  <a:srgbClr val="7030A0"/>
                </a:solidFill>
                <a:latin typeface="Times New Roman" panose="02020603050405020304" pitchFamily="18" charset="0"/>
                <a:ea typeface="Times New Roman" panose="02020603050405020304" pitchFamily="18" charset="0"/>
              </a:rPr>
              <a:t>СКЛАД ВИХОВАНЦІВ</a:t>
            </a:r>
            <a:endParaRPr lang="uk-UA" sz="2000" b="1" dirty="0">
              <a:ln w="22225">
                <a:solidFill>
                  <a:schemeClr val="accent2"/>
                </a:solidFill>
                <a:prstDash val="solid"/>
              </a:ln>
              <a:solidFill>
                <a:srgbClr val="7030A0"/>
              </a:solidFill>
              <a:latin typeface="Times New Roman" panose="02020603050405020304" pitchFamily="18" charset="0"/>
              <a:ea typeface="Times New Roman" panose="02020603050405020304" pitchFamily="18" charset="0"/>
            </a:endParaRPr>
          </a:p>
          <a:p>
            <a:pPr indent="180340" algn="just">
              <a:lnSpc>
                <a:spcPct val="115000"/>
              </a:lnSpc>
              <a:spcAft>
                <a:spcPts val="0"/>
              </a:spcAft>
            </a:pPr>
            <a:r>
              <a:rPr lang="uk-UA" sz="2000" dirty="0">
                <a:solidFill>
                  <a:srgbClr val="7030A0"/>
                </a:solidFill>
                <a:latin typeface="Times New Roman" panose="02020603050405020304" pitchFamily="18" charset="0"/>
                <a:ea typeface="Times New Roman" panose="02020603050405020304" pitchFamily="18" charset="0"/>
              </a:rPr>
              <a:t>У 2023-2024навчальному  році укомплектовано 5 вікових груп:</a:t>
            </a:r>
            <a:endParaRPr lang="en-US" sz="2000" dirty="0">
              <a:solidFill>
                <a:srgbClr val="7030A0"/>
              </a:solidFill>
              <a:latin typeface="Times New Roman" panose="02020603050405020304" pitchFamily="18" charset="0"/>
              <a:ea typeface="Times New Roman" panose="02020603050405020304" pitchFamily="18" charset="0"/>
            </a:endParaRPr>
          </a:p>
          <a:p>
            <a:pPr marL="342900" indent="-342900" algn="just">
              <a:lnSpc>
                <a:spcPct val="115000"/>
              </a:lnSpc>
              <a:spcAft>
                <a:spcPts val="0"/>
              </a:spcAft>
              <a:buFont typeface="Arial" panose="020B0604020202020204" pitchFamily="34" charset="0"/>
              <a:buChar char="•"/>
            </a:pPr>
            <a:r>
              <a:rPr lang="uk-UA" sz="2000" dirty="0">
                <a:solidFill>
                  <a:srgbClr val="7030A0"/>
                </a:solidFill>
                <a:latin typeface="Times New Roman" panose="02020603050405020304" pitchFamily="18" charset="0"/>
                <a:ea typeface="Times New Roman" panose="02020603050405020304" pitchFamily="18" charset="0"/>
              </a:rPr>
              <a:t>2 групи для дітей молодшого віку;</a:t>
            </a:r>
            <a:endParaRPr lang="en-US" sz="2000" dirty="0">
              <a:solidFill>
                <a:srgbClr val="7030A0"/>
              </a:solidFill>
              <a:latin typeface="Times New Roman" panose="02020603050405020304" pitchFamily="18" charset="0"/>
              <a:ea typeface="Times New Roman" panose="02020603050405020304" pitchFamily="18" charset="0"/>
            </a:endParaRPr>
          </a:p>
          <a:p>
            <a:pPr marL="342900" indent="-342900" algn="just">
              <a:lnSpc>
                <a:spcPct val="115000"/>
              </a:lnSpc>
              <a:spcAft>
                <a:spcPts val="0"/>
              </a:spcAft>
              <a:buFont typeface="Arial" panose="020B0604020202020204" pitchFamily="34" charset="0"/>
              <a:buChar char="•"/>
            </a:pPr>
            <a:r>
              <a:rPr lang="uk-UA" sz="2000" dirty="0">
                <a:solidFill>
                  <a:srgbClr val="7030A0"/>
                </a:solidFill>
                <a:latin typeface="Times New Roman" panose="02020603050405020304" pitchFamily="18" charset="0"/>
                <a:ea typeface="Times New Roman" panose="02020603050405020304" pitchFamily="18" charset="0"/>
              </a:rPr>
              <a:t>1 група середнього віку;</a:t>
            </a:r>
            <a:endParaRPr lang="en-US" sz="2000" dirty="0">
              <a:solidFill>
                <a:srgbClr val="7030A0"/>
              </a:solidFill>
              <a:latin typeface="Times New Roman" panose="02020603050405020304" pitchFamily="18" charset="0"/>
              <a:ea typeface="Times New Roman" panose="02020603050405020304" pitchFamily="18" charset="0"/>
            </a:endParaRPr>
          </a:p>
          <a:p>
            <a:pPr marL="342900" indent="-342900" algn="just">
              <a:lnSpc>
                <a:spcPct val="115000"/>
              </a:lnSpc>
              <a:spcAft>
                <a:spcPts val="0"/>
              </a:spcAft>
              <a:buFont typeface="Arial" panose="020B0604020202020204" pitchFamily="34" charset="0"/>
              <a:buChar char="•"/>
            </a:pPr>
            <a:r>
              <a:rPr lang="uk-UA" sz="2000" dirty="0">
                <a:solidFill>
                  <a:srgbClr val="7030A0"/>
                </a:solidFill>
                <a:latin typeface="Times New Roman" panose="02020603050405020304" pitchFamily="18" charset="0"/>
                <a:ea typeface="Times New Roman" panose="02020603050405020304" pitchFamily="18" charset="0"/>
              </a:rPr>
              <a:t>2 групи для дітей старшого дошкільного віку;</a:t>
            </a:r>
            <a:endParaRPr lang="en-US" sz="2000" dirty="0">
              <a:solidFill>
                <a:srgbClr val="7030A0"/>
              </a:solidFill>
              <a:latin typeface="Times New Roman" panose="02020603050405020304" pitchFamily="18" charset="0"/>
              <a:ea typeface="Times New Roman" panose="02020603050405020304" pitchFamily="18" charset="0"/>
            </a:endParaRPr>
          </a:p>
          <a:p>
            <a:pPr algn="just">
              <a:lnSpc>
                <a:spcPct val="115000"/>
              </a:lnSpc>
              <a:spcAft>
                <a:spcPts val="0"/>
              </a:spcAft>
            </a:pPr>
            <a:r>
              <a:rPr lang="uk-UA" sz="2000" dirty="0">
                <a:solidFill>
                  <a:srgbClr val="7030A0"/>
                </a:solidFill>
                <a:latin typeface="Times New Roman" panose="02020603050405020304" pitchFamily="18" charset="0"/>
                <a:ea typeface="Times New Roman" panose="02020603050405020304" pitchFamily="18" charset="0"/>
              </a:rPr>
              <a:t>   Цьогоріч заклад відвідувало 121 дитина, що порівняно з попередніми роками становить 100%. З них (на кінець року):</a:t>
            </a:r>
            <a:endParaRPr lang="en-US" sz="2000" dirty="0">
              <a:solidFill>
                <a:srgbClr val="7030A0"/>
              </a:solidFill>
              <a:latin typeface="Times New Roman" panose="02020603050405020304" pitchFamily="18" charset="0"/>
              <a:ea typeface="Times New Roman" panose="02020603050405020304" pitchFamily="18" charset="0"/>
            </a:endParaRPr>
          </a:p>
          <a:p>
            <a:pPr marL="342900" indent="-342900" algn="just">
              <a:lnSpc>
                <a:spcPct val="115000"/>
              </a:lnSpc>
              <a:spcAft>
                <a:spcPts val="0"/>
              </a:spcAft>
              <a:buFont typeface="Arial" panose="020B0604020202020204" pitchFamily="34" charset="0"/>
              <a:buChar char="•"/>
            </a:pPr>
            <a:r>
              <a:rPr lang="uk-UA" sz="2000" dirty="0">
                <a:solidFill>
                  <a:srgbClr val="7030A0"/>
                </a:solidFill>
                <a:latin typeface="Times New Roman" panose="02020603050405020304" pitchFamily="18" charset="0"/>
                <a:ea typeface="Times New Roman" panose="02020603050405020304" pitchFamily="18" charset="0"/>
              </a:rPr>
              <a:t>молодшого  віку – 75 дитини ,</a:t>
            </a:r>
            <a:endParaRPr lang="en-US" sz="2000" dirty="0">
              <a:solidFill>
                <a:srgbClr val="7030A0"/>
              </a:solidFill>
              <a:latin typeface="Times New Roman" panose="02020603050405020304" pitchFamily="18" charset="0"/>
              <a:ea typeface="Times New Roman" panose="02020603050405020304" pitchFamily="18" charset="0"/>
            </a:endParaRPr>
          </a:p>
          <a:p>
            <a:pPr marL="342900" indent="-342900" algn="just">
              <a:lnSpc>
                <a:spcPct val="115000"/>
              </a:lnSpc>
              <a:spcAft>
                <a:spcPts val="0"/>
              </a:spcAft>
              <a:buFont typeface="Arial" panose="020B0604020202020204" pitchFamily="34" charset="0"/>
              <a:buChar char="•"/>
            </a:pPr>
            <a:r>
              <a:rPr lang="uk-UA" sz="2000" dirty="0">
                <a:solidFill>
                  <a:srgbClr val="7030A0"/>
                </a:solidFill>
                <a:latin typeface="Times New Roman" panose="02020603050405020304" pitchFamily="18" charset="0"/>
                <a:ea typeface="Times New Roman" panose="02020603050405020304" pitchFamily="18" charset="0"/>
              </a:rPr>
              <a:t>середнього та дошкільного віку – 76 дітей</a:t>
            </a:r>
            <a:endParaRPr lang="en-US" sz="2000" dirty="0">
              <a:solidFill>
                <a:srgbClr val="7030A0"/>
              </a:solidFill>
              <a:latin typeface="Times New Roman" panose="02020603050405020304" pitchFamily="18" charset="0"/>
              <a:ea typeface="Times New Roman" panose="02020603050405020304" pitchFamily="18" charset="0"/>
            </a:endParaRPr>
          </a:p>
          <a:p>
            <a:pPr marL="342900" indent="-342900" algn="just">
              <a:lnSpc>
                <a:spcPct val="115000"/>
              </a:lnSpc>
              <a:spcAft>
                <a:spcPts val="0"/>
              </a:spcAft>
              <a:buFont typeface="Arial" panose="020B0604020202020204" pitchFamily="34" charset="0"/>
              <a:buChar char="•"/>
            </a:pPr>
            <a:r>
              <a:rPr lang="uk-UA" sz="2000" dirty="0" err="1">
                <a:solidFill>
                  <a:srgbClr val="7030A0"/>
                </a:solidFill>
                <a:latin typeface="Times New Roman" panose="02020603050405020304" pitchFamily="18" charset="0"/>
                <a:ea typeface="Times New Roman" panose="02020603050405020304" pitchFamily="18" charset="0"/>
              </a:rPr>
              <a:t>дівчаток</a:t>
            </a:r>
            <a:r>
              <a:rPr lang="uk-UA" sz="2000" dirty="0">
                <a:solidFill>
                  <a:srgbClr val="7030A0"/>
                </a:solidFill>
                <a:latin typeface="Times New Roman" panose="02020603050405020304" pitchFamily="18" charset="0"/>
                <a:ea typeface="Times New Roman" panose="02020603050405020304" pitchFamily="18" charset="0"/>
              </a:rPr>
              <a:t> –43 ,</a:t>
            </a:r>
            <a:endParaRPr lang="en-US" sz="2000" dirty="0">
              <a:solidFill>
                <a:srgbClr val="7030A0"/>
              </a:solidFill>
              <a:latin typeface="Times New Roman" panose="02020603050405020304" pitchFamily="18" charset="0"/>
              <a:ea typeface="Times New Roman" panose="02020603050405020304" pitchFamily="18" charset="0"/>
            </a:endParaRPr>
          </a:p>
          <a:p>
            <a:pPr marL="342900" indent="-342900" algn="just">
              <a:lnSpc>
                <a:spcPct val="115000"/>
              </a:lnSpc>
              <a:spcAft>
                <a:spcPts val="0"/>
              </a:spcAft>
              <a:buFont typeface="Arial" panose="020B0604020202020204" pitchFamily="34" charset="0"/>
              <a:buChar char="•"/>
            </a:pPr>
            <a:r>
              <a:rPr lang="uk-UA" sz="2000" dirty="0">
                <a:solidFill>
                  <a:srgbClr val="7030A0"/>
                </a:solidFill>
                <a:latin typeface="Times New Roman" panose="02020603050405020304" pitchFamily="18" charset="0"/>
                <a:ea typeface="Times New Roman" panose="02020603050405020304" pitchFamily="18" charset="0"/>
              </a:rPr>
              <a:t>хлопчиків – 78,</a:t>
            </a:r>
          </a:p>
          <a:p>
            <a:pPr marL="342900" indent="-342900" algn="just">
              <a:lnSpc>
                <a:spcPct val="115000"/>
              </a:lnSpc>
              <a:spcAft>
                <a:spcPts val="0"/>
              </a:spcAft>
              <a:buFont typeface="Arial" panose="020B0604020202020204" pitchFamily="34" charset="0"/>
              <a:buChar char="•"/>
            </a:pPr>
            <a:r>
              <a:rPr lang="uk-UA" sz="2000" dirty="0">
                <a:solidFill>
                  <a:srgbClr val="7030A0"/>
                </a:solidFill>
                <a:latin typeface="Times New Roman" panose="02020603050405020304" pitchFamily="18" charset="0"/>
                <a:ea typeface="Times New Roman" panose="02020603050405020304" pitchFamily="18" charset="0"/>
              </a:rPr>
              <a:t>7 дитини з ООП</a:t>
            </a:r>
            <a:endParaRPr lang="en-US" sz="2000" dirty="0">
              <a:solidFill>
                <a:srgbClr val="7030A0"/>
              </a:solidFill>
              <a:latin typeface="Times New Roman" panose="02020603050405020304" pitchFamily="18" charset="0"/>
              <a:ea typeface="Times New Roman" panose="02020603050405020304" pitchFamily="18" charset="0"/>
            </a:endParaRPr>
          </a:p>
          <a:p>
            <a:pPr marL="342900" indent="-342900" algn="just">
              <a:lnSpc>
                <a:spcPct val="115000"/>
              </a:lnSpc>
              <a:buFont typeface="Arial" panose="020B0604020202020204" pitchFamily="34" charset="0"/>
              <a:buChar char="•"/>
            </a:pPr>
            <a:r>
              <a:rPr lang="uk-UA" sz="2000" dirty="0">
                <a:solidFill>
                  <a:srgbClr val="7030A0"/>
                </a:solidFill>
                <a:latin typeface="Times New Roman" panose="02020603050405020304" pitchFamily="18" charset="0"/>
                <a:ea typeface="Times New Roman" panose="02020603050405020304" pitchFamily="18" charset="0"/>
              </a:rPr>
              <a:t>2</a:t>
            </a:r>
            <a:r>
              <a:rPr lang="en-US" sz="2000" dirty="0">
                <a:solidFill>
                  <a:srgbClr val="7030A0"/>
                </a:solidFill>
                <a:latin typeface="Times New Roman" panose="02020603050405020304" pitchFamily="18" charset="0"/>
                <a:ea typeface="Times New Roman" panose="02020603050405020304" pitchFamily="18" charset="0"/>
              </a:rPr>
              <a:t> </a:t>
            </a:r>
            <a:r>
              <a:rPr lang="uk-UA" sz="2000" dirty="0">
                <a:solidFill>
                  <a:srgbClr val="7030A0"/>
                </a:solidFill>
                <a:latin typeface="Times New Roman" panose="02020603050405020304" pitchFamily="18" charset="0"/>
                <a:ea typeface="Times New Roman" panose="02020603050405020304" pitchFamily="18" charset="0"/>
              </a:rPr>
              <a:t>з числа ВПО</a:t>
            </a:r>
            <a:endParaRPr lang="en-US" sz="2000" dirty="0">
              <a:solidFill>
                <a:srgbClr val="7030A0"/>
              </a:solidFill>
              <a:latin typeface="Times New Roman" panose="02020603050405020304" pitchFamily="18" charset="0"/>
              <a:ea typeface="Times New Roman" panose="02020603050405020304" pitchFamily="18" charset="0"/>
            </a:endParaRPr>
          </a:p>
          <a:p>
            <a:pPr algn="just">
              <a:lnSpc>
                <a:spcPct val="115000"/>
              </a:lnSpc>
              <a:spcAft>
                <a:spcPts val="0"/>
              </a:spcAft>
            </a:pPr>
            <a:r>
              <a:rPr lang="uk-UA" sz="2000" dirty="0">
                <a:solidFill>
                  <a:srgbClr val="7030A0"/>
                </a:solidFill>
                <a:latin typeface="Times New Roman" panose="02020603050405020304" pitchFamily="18" charset="0"/>
                <a:ea typeface="Times New Roman" panose="02020603050405020304" pitchFamily="18" charset="0"/>
              </a:rPr>
              <a:t>Контингент батьків соціально благополучний.</a:t>
            </a:r>
            <a:endParaRPr lang="en-US" sz="2000" dirty="0">
              <a:solidFill>
                <a:srgbClr val="7030A0"/>
              </a:solidFill>
              <a:latin typeface="Times New Roman" panose="02020603050405020304" pitchFamily="18" charset="0"/>
              <a:ea typeface="Times New Roman" panose="02020603050405020304" pitchFamily="18" charset="0"/>
            </a:endParaRPr>
          </a:p>
          <a:p>
            <a:pPr algn="just">
              <a:lnSpc>
                <a:spcPct val="115000"/>
              </a:lnSpc>
              <a:spcAft>
                <a:spcPts val="0"/>
              </a:spcAft>
            </a:pPr>
            <a:r>
              <a:rPr lang="uk-UA" sz="2000" dirty="0">
                <a:solidFill>
                  <a:srgbClr val="7030A0"/>
                </a:solidFill>
                <a:latin typeface="Times New Roman" panose="02020603050405020304" pitchFamily="18" charset="0"/>
                <a:ea typeface="Times New Roman" panose="02020603050405020304" pitchFamily="18" charset="0"/>
              </a:rPr>
              <a:t>Багатодітних родин – 4</a:t>
            </a:r>
            <a:endParaRPr lang="en-US" sz="2000" dirty="0">
              <a:solidFill>
                <a:srgbClr val="7030A0"/>
              </a:solidFill>
              <a:latin typeface="Times New Roman" panose="02020603050405020304" pitchFamily="18" charset="0"/>
              <a:ea typeface="Times New Roman" panose="02020603050405020304" pitchFamily="18" charset="0"/>
            </a:endParaRPr>
          </a:p>
          <a:p>
            <a:pPr algn="just">
              <a:lnSpc>
                <a:spcPct val="115000"/>
              </a:lnSpc>
              <a:spcAft>
                <a:spcPts val="0"/>
              </a:spcAft>
            </a:pPr>
            <a:r>
              <a:rPr lang="uk-UA" sz="2000" dirty="0">
                <a:solidFill>
                  <a:srgbClr val="7030A0"/>
                </a:solidFill>
                <a:latin typeface="Times New Roman" panose="02020603050405020304" pitchFamily="18" charset="0"/>
                <a:ea typeface="Times New Roman" panose="02020603050405020304" pitchFamily="18" charset="0"/>
              </a:rPr>
              <a:t>Діти, батьки яких УБД – 18</a:t>
            </a:r>
          </a:p>
          <a:p>
            <a:pPr algn="just">
              <a:lnSpc>
                <a:spcPct val="115000"/>
              </a:lnSpc>
              <a:spcAft>
                <a:spcPts val="0"/>
              </a:spcAft>
            </a:pPr>
            <a:r>
              <a:rPr lang="uk-UA" sz="2000" dirty="0">
                <a:solidFill>
                  <a:srgbClr val="7030A0"/>
                </a:solidFill>
                <a:latin typeface="Times New Roman" panose="02020603050405020304" pitchFamily="18" charset="0"/>
                <a:ea typeface="Times New Roman" panose="02020603050405020304" pitchFamily="18" charset="0"/>
              </a:rPr>
              <a:t>Діти – інваліди -3</a:t>
            </a:r>
          </a:p>
          <a:p>
            <a:pPr algn="just">
              <a:lnSpc>
                <a:spcPct val="115000"/>
              </a:lnSpc>
              <a:spcAft>
                <a:spcPts val="0"/>
              </a:spcAft>
            </a:pPr>
            <a:r>
              <a:rPr lang="uk-UA" sz="2000" dirty="0">
                <a:solidFill>
                  <a:srgbClr val="7030A0"/>
                </a:solidFill>
                <a:latin typeface="Times New Roman" panose="02020603050405020304" pitchFamily="18" charset="0"/>
                <a:ea typeface="Times New Roman" panose="02020603050405020304" pitchFamily="18" charset="0"/>
              </a:rPr>
              <a:t>Дитина з сім’ї загиблого -1</a:t>
            </a:r>
            <a:endParaRPr lang="en-US" sz="2000" dirty="0">
              <a:solidFill>
                <a:srgbClr val="7030A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26436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AAA9B3F8-A65C-EC8B-66D2-FF8C8A8AB910}"/>
              </a:ext>
            </a:extLst>
          </p:cNvPr>
          <p:cNvPicPr>
            <a:picLocks noChangeAspect="1"/>
          </p:cNvPicPr>
          <p:nvPr/>
        </p:nvPicPr>
        <p:blipFill>
          <a:blip r:embed="rId2"/>
          <a:stretch>
            <a:fillRect/>
          </a:stretch>
        </p:blipFill>
        <p:spPr>
          <a:xfrm>
            <a:off x="0" y="0"/>
            <a:ext cx="12192000" cy="6858000"/>
          </a:xfrm>
          <a:prstGeom prst="rect">
            <a:avLst/>
          </a:prstGeom>
        </p:spPr>
      </p:pic>
      <p:pic>
        <p:nvPicPr>
          <p:cNvPr id="2" name="Рисунок 1">
            <a:extLst>
              <a:ext uri="{FF2B5EF4-FFF2-40B4-BE49-F238E27FC236}">
                <a16:creationId xmlns:a16="http://schemas.microsoft.com/office/drawing/2014/main" id="{1B996675-8AD4-6812-30C8-9CB8E0C84C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9264" y="0"/>
            <a:ext cx="1052736" cy="1052736"/>
          </a:xfrm>
          <a:prstGeom prst="rect">
            <a:avLst/>
          </a:prstGeom>
        </p:spPr>
      </p:pic>
      <p:sp>
        <p:nvSpPr>
          <p:cNvPr id="4" name="TextBox 3">
            <a:extLst>
              <a:ext uri="{FF2B5EF4-FFF2-40B4-BE49-F238E27FC236}">
                <a16:creationId xmlns:a16="http://schemas.microsoft.com/office/drawing/2014/main" id="{2C2A563B-6FE1-3199-0FA5-381B160BBB10}"/>
              </a:ext>
            </a:extLst>
          </p:cNvPr>
          <p:cNvSpPr txBox="1"/>
          <p:nvPr/>
        </p:nvSpPr>
        <p:spPr>
          <a:xfrm>
            <a:off x="509047" y="273376"/>
            <a:ext cx="9869863" cy="4585871"/>
          </a:xfrm>
          <a:prstGeom prst="rect">
            <a:avLst/>
          </a:prstGeom>
          <a:noFill/>
        </p:spPr>
        <p:txBody>
          <a:bodyPr wrap="square">
            <a:spAutoFit/>
          </a:bodyPr>
          <a:lstStyle/>
          <a:p>
            <a:pPr algn="ctr">
              <a:lnSpc>
                <a:spcPct val="150000"/>
              </a:lnSpc>
            </a:pPr>
            <a:r>
              <a:rPr lang="uk-UA" sz="2400" b="1" dirty="0">
                <a:solidFill>
                  <a:srgbClr val="7030A0"/>
                </a:solidFill>
                <a:latin typeface="Times New Roman" panose="02020603050405020304" pitchFamily="18" charset="0"/>
                <a:cs typeface="Times New Roman" panose="02020603050405020304" pitchFamily="18" charset="0"/>
              </a:rPr>
              <a:t>КАДРОВЕ ЗАБЕЗПЕЧЕННЯ</a:t>
            </a:r>
          </a:p>
          <a:p>
            <a:pPr algn="ctr">
              <a:lnSpc>
                <a:spcPct val="150000"/>
              </a:lnSpc>
            </a:pPr>
            <a:endParaRPr lang="uk-UA" sz="2400" b="1" dirty="0">
              <a:solidFill>
                <a:srgbClr val="7030A0"/>
              </a:solidFill>
              <a:latin typeface="Times New Roman" panose="02020603050405020304" pitchFamily="18" charset="0"/>
              <a:cs typeface="Times New Roman" panose="02020603050405020304" pitchFamily="18" charset="0"/>
            </a:endParaRPr>
          </a:p>
          <a:p>
            <a:pPr algn="just"/>
            <a:r>
              <a:rPr lang="uk-UA" sz="2000" dirty="0">
                <a:solidFill>
                  <a:srgbClr val="7030A0"/>
                </a:solidFill>
                <a:latin typeface="Times New Roman" panose="02020603050405020304" pitchFamily="18" charset="0"/>
                <a:cs typeface="Times New Roman" panose="02020603050405020304" pitchFamily="18" charset="0"/>
              </a:rPr>
              <a:t>Освітній процес у закладі дошкільної освіти забезпечують 30 працівників:</a:t>
            </a:r>
          </a:p>
          <a:p>
            <a:pPr algn="just"/>
            <a:endParaRPr lang="uk-UA" sz="2000" dirty="0">
              <a:solidFill>
                <a:srgbClr val="7030A0"/>
              </a:solidFill>
              <a:latin typeface="Times New Roman" panose="02020603050405020304" pitchFamily="18" charset="0"/>
              <a:cs typeface="Times New Roman" panose="02020603050405020304" pitchFamily="18" charset="0"/>
            </a:endParaRPr>
          </a:p>
          <a:p>
            <a:pPr lvl="0" algn="just"/>
            <a:r>
              <a:rPr lang="uk-UA" sz="2000" dirty="0">
                <a:solidFill>
                  <a:srgbClr val="7030A0"/>
                </a:solidFill>
                <a:latin typeface="Times New Roman" panose="02020603050405020304" pitchFamily="18" charset="0"/>
                <a:cs typeface="Times New Roman" panose="02020603050405020304" pitchFamily="18" charset="0"/>
              </a:rPr>
              <a:t>1 двірник;</a:t>
            </a:r>
            <a:endParaRPr lang="en-US" sz="2000" dirty="0">
              <a:solidFill>
                <a:srgbClr val="7030A0"/>
              </a:solidFill>
              <a:latin typeface="Times New Roman" panose="02020603050405020304" pitchFamily="18" charset="0"/>
              <a:cs typeface="Times New Roman" panose="02020603050405020304" pitchFamily="18" charset="0"/>
            </a:endParaRPr>
          </a:p>
          <a:p>
            <a:pPr lvl="0" algn="just"/>
            <a:r>
              <a:rPr lang="uk-UA" sz="2000" dirty="0">
                <a:solidFill>
                  <a:srgbClr val="7030A0"/>
                </a:solidFill>
                <a:latin typeface="Times New Roman" panose="02020603050405020304" pitchFamily="18" charset="0"/>
                <a:cs typeface="Times New Roman" panose="02020603050405020304" pitchFamily="18" charset="0"/>
              </a:rPr>
              <a:t>1 сторож; </a:t>
            </a:r>
            <a:endParaRPr lang="en-US" sz="2000" dirty="0">
              <a:solidFill>
                <a:srgbClr val="7030A0"/>
              </a:solidFill>
              <a:latin typeface="Times New Roman" panose="02020603050405020304" pitchFamily="18" charset="0"/>
              <a:cs typeface="Times New Roman" panose="02020603050405020304" pitchFamily="18" charset="0"/>
            </a:endParaRPr>
          </a:p>
          <a:p>
            <a:pPr lvl="0" algn="just"/>
            <a:r>
              <a:rPr lang="uk-UA" sz="2000" dirty="0">
                <a:solidFill>
                  <a:srgbClr val="7030A0"/>
                </a:solidFill>
                <a:latin typeface="Times New Roman" panose="02020603050405020304" pitchFamily="18" charset="0"/>
                <a:cs typeface="Times New Roman" panose="02020603050405020304" pitchFamily="18" charset="0"/>
              </a:rPr>
              <a:t>6 помічників вихователя;</a:t>
            </a:r>
            <a:endParaRPr lang="en-US" sz="2000" dirty="0">
              <a:solidFill>
                <a:srgbClr val="7030A0"/>
              </a:solidFill>
              <a:latin typeface="Times New Roman" panose="02020603050405020304" pitchFamily="18" charset="0"/>
              <a:cs typeface="Times New Roman" panose="02020603050405020304" pitchFamily="18" charset="0"/>
            </a:endParaRPr>
          </a:p>
          <a:p>
            <a:pPr lvl="0" algn="just"/>
            <a:r>
              <a:rPr lang="uk-UA" sz="2000" dirty="0">
                <a:solidFill>
                  <a:srgbClr val="7030A0"/>
                </a:solidFill>
                <a:latin typeface="Times New Roman" panose="02020603050405020304" pitchFamily="18" charset="0"/>
                <a:cs typeface="Times New Roman" panose="02020603050405020304" pitchFamily="18" charset="0"/>
              </a:rPr>
              <a:t>1 старша медична сестра;</a:t>
            </a:r>
            <a:endParaRPr lang="en-US" sz="2000" dirty="0">
              <a:solidFill>
                <a:srgbClr val="7030A0"/>
              </a:solidFill>
              <a:latin typeface="Times New Roman" panose="02020603050405020304" pitchFamily="18" charset="0"/>
              <a:cs typeface="Times New Roman" panose="02020603050405020304" pitchFamily="18" charset="0"/>
            </a:endParaRPr>
          </a:p>
          <a:p>
            <a:pPr lvl="0" algn="just"/>
            <a:r>
              <a:rPr lang="uk-UA" sz="2000" dirty="0">
                <a:solidFill>
                  <a:srgbClr val="7030A0"/>
                </a:solidFill>
                <a:latin typeface="Times New Roman" panose="02020603050405020304" pitchFamily="18" charset="0"/>
                <a:cs typeface="Times New Roman" panose="02020603050405020304" pitchFamily="18" charset="0"/>
              </a:rPr>
              <a:t>2 </a:t>
            </a:r>
            <a:r>
              <a:rPr lang="uk-UA" sz="2000" dirty="0" err="1">
                <a:solidFill>
                  <a:srgbClr val="7030A0"/>
                </a:solidFill>
                <a:latin typeface="Times New Roman" panose="02020603050405020304" pitchFamily="18" charset="0"/>
                <a:cs typeface="Times New Roman" panose="02020603050405020304" pitchFamily="18" charset="0"/>
              </a:rPr>
              <a:t>кухарі</a:t>
            </a:r>
            <a:r>
              <a:rPr lang="uk-UA" sz="2000" dirty="0">
                <a:solidFill>
                  <a:srgbClr val="7030A0"/>
                </a:solidFill>
                <a:latin typeface="Times New Roman" panose="02020603050405020304" pitchFamily="18" charset="0"/>
                <a:cs typeface="Times New Roman" panose="02020603050405020304" pitchFamily="18" charset="0"/>
              </a:rPr>
              <a:t>, підсобний працівник, завідувач з господарства, машиніст з прання білизни, робочий з обслуговування будівлі, прибиральники службових приміщень;</a:t>
            </a:r>
            <a:endParaRPr lang="en-US" sz="2000" dirty="0">
              <a:solidFill>
                <a:srgbClr val="7030A0"/>
              </a:solidFill>
              <a:latin typeface="Times New Roman" panose="02020603050405020304" pitchFamily="18" charset="0"/>
              <a:cs typeface="Times New Roman" panose="02020603050405020304" pitchFamily="18" charset="0"/>
            </a:endParaRPr>
          </a:p>
          <a:p>
            <a:pPr lvl="0" algn="just"/>
            <a:endParaRPr lang="uk-UA" sz="2000" dirty="0">
              <a:solidFill>
                <a:srgbClr val="7030A0"/>
              </a:solidFill>
              <a:latin typeface="Times New Roman" panose="02020603050405020304" pitchFamily="18" charset="0"/>
              <a:cs typeface="Times New Roman" panose="02020603050405020304" pitchFamily="18" charset="0"/>
            </a:endParaRPr>
          </a:p>
          <a:p>
            <a:pPr lvl="0" algn="just"/>
            <a:r>
              <a:rPr lang="uk-UA" sz="2000" dirty="0">
                <a:solidFill>
                  <a:srgbClr val="7030A0"/>
                </a:solidFill>
                <a:latin typeface="Times New Roman" panose="02020603050405020304" pitchFamily="18" charset="0"/>
                <a:cs typeface="Times New Roman" panose="02020603050405020304" pitchFamily="18" charset="0"/>
              </a:rPr>
              <a:t>13 педагогічних працівників:</a:t>
            </a:r>
          </a:p>
          <a:p>
            <a:pPr lvl="0" algn="just"/>
            <a:r>
              <a:rPr lang="uk-UA" sz="2000" dirty="0">
                <a:solidFill>
                  <a:srgbClr val="7030A0"/>
                </a:solidFill>
                <a:latin typeface="Times New Roman" panose="02020603050405020304" pitchFamily="18" charset="0"/>
                <a:cs typeface="Times New Roman" panose="02020603050405020304" pitchFamily="18" charset="0"/>
              </a:rPr>
              <a:t> - вища освіта – 10</a:t>
            </a:r>
          </a:p>
        </p:txBody>
      </p:sp>
    </p:spTree>
    <p:extLst>
      <p:ext uri="{BB962C8B-B14F-4D97-AF65-F5344CB8AC3E}">
        <p14:creationId xmlns:p14="http://schemas.microsoft.com/office/powerpoint/2010/main" val="9817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AAA9B3F8-A65C-EC8B-66D2-FF8C8A8AB910}"/>
              </a:ext>
            </a:extLst>
          </p:cNvPr>
          <p:cNvPicPr>
            <a:picLocks noChangeAspect="1"/>
          </p:cNvPicPr>
          <p:nvPr/>
        </p:nvPicPr>
        <p:blipFill>
          <a:blip r:embed="rId2"/>
          <a:stretch>
            <a:fillRect/>
          </a:stretch>
        </p:blipFill>
        <p:spPr>
          <a:xfrm>
            <a:off x="0" y="0"/>
            <a:ext cx="12192000" cy="6858000"/>
          </a:xfrm>
          <a:prstGeom prst="rect">
            <a:avLst/>
          </a:prstGeom>
        </p:spPr>
      </p:pic>
      <p:pic>
        <p:nvPicPr>
          <p:cNvPr id="2" name="Рисунок 1">
            <a:extLst>
              <a:ext uri="{FF2B5EF4-FFF2-40B4-BE49-F238E27FC236}">
                <a16:creationId xmlns:a16="http://schemas.microsoft.com/office/drawing/2014/main" id="{13FEEAD1-4285-2C7F-6905-4CEBF4AC43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9264" y="0"/>
            <a:ext cx="1052736" cy="1052736"/>
          </a:xfrm>
          <a:prstGeom prst="rect">
            <a:avLst/>
          </a:prstGeom>
        </p:spPr>
      </p:pic>
      <p:sp>
        <p:nvSpPr>
          <p:cNvPr id="4" name="TextBox 3">
            <a:extLst>
              <a:ext uri="{FF2B5EF4-FFF2-40B4-BE49-F238E27FC236}">
                <a16:creationId xmlns:a16="http://schemas.microsoft.com/office/drawing/2014/main" id="{7DA27B12-720B-C85C-AAB0-51F840D30E02}"/>
              </a:ext>
            </a:extLst>
          </p:cNvPr>
          <p:cNvSpPr txBox="1"/>
          <p:nvPr/>
        </p:nvSpPr>
        <p:spPr>
          <a:xfrm>
            <a:off x="923826" y="320510"/>
            <a:ext cx="9813303" cy="6340197"/>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uk-UA" sz="1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uk-UA" sz="24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ПРІОРИТЕТНІ НАПРЯМКИ ДІЯЛЬНОСТІ У 2023-2024 </a:t>
            </a:r>
            <a:r>
              <a:rPr kumimoji="0" lang="uk-UA" sz="24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н.р</a:t>
            </a:r>
            <a:r>
              <a:rPr kumimoji="0" lang="uk-UA" sz="24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a:t>
            </a: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uk-UA" sz="20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uk-UA" sz="20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Виходячи з аналізу освітньої і методичної роботи у 2022-2023 навчальному році, враховуючи досягнення й перспективи розвитку, (дистанційне) через хворобу СО</a:t>
            </a:r>
            <a:r>
              <a:rPr kumimoji="0" lang="en-US" sz="20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VID</a:t>
            </a:r>
            <a:r>
              <a:rPr kumimoji="0" lang="uk-UA" sz="20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-19, військовий стан, педагогічний колектив визначав основні завдання на 2023/2024 навчальний рік:</a:t>
            </a:r>
            <a:endParaRPr kumimoji="0" lang="en-US" sz="20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20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a:p>
            <a:pPr marL="342900" indent="-342900" algn="just">
              <a:buFontTx/>
              <a:buChar char="-"/>
            </a:pPr>
            <a:r>
              <a:rPr lang="uk-UA" sz="2000" b="1" dirty="0">
                <a:solidFill>
                  <a:srgbClr val="7030A0"/>
                </a:solidFill>
                <a:latin typeface="Times New Roman" panose="02020603050405020304" pitchFamily="18" charset="0"/>
                <a:cs typeface="Times New Roman" panose="02020603050405020304" pitchFamily="18" charset="0"/>
              </a:rPr>
              <a:t>Мовленнєвий розвиток дошкільників- запорука їхньої успішності.</a:t>
            </a:r>
          </a:p>
          <a:p>
            <a:pPr marL="342900" indent="-342900" algn="just">
              <a:buFontTx/>
              <a:buChar char="-"/>
            </a:pPr>
            <a:endParaRPr lang="en-US" sz="2000" b="1" dirty="0">
              <a:solidFill>
                <a:srgbClr val="7030A0"/>
              </a:solidFill>
              <a:latin typeface="Times New Roman" panose="02020603050405020304" pitchFamily="18" charset="0"/>
              <a:cs typeface="Times New Roman" panose="02020603050405020304" pitchFamily="18" charset="0"/>
            </a:endParaRPr>
          </a:p>
          <a:p>
            <a:pPr algn="just"/>
            <a:r>
              <a:rPr lang="uk-UA" sz="2000" b="1" dirty="0">
                <a:solidFill>
                  <a:srgbClr val="7030A0"/>
                </a:solidFill>
                <a:latin typeface="Times New Roman" panose="02020603050405020304" pitchFamily="18" charset="0"/>
                <a:cs typeface="Times New Roman" panose="02020603050405020304" pitchFamily="18" charset="0"/>
              </a:rPr>
              <a:t>      - «Маленькі люди великого світу»- дошкільникам про сталий розвиток</a:t>
            </a:r>
            <a:endParaRPr lang="en-US" sz="2000" b="1" dirty="0">
              <a:solidFill>
                <a:srgbClr val="7030A0"/>
              </a:solidFill>
              <a:latin typeface="Times New Roman" panose="02020603050405020304" pitchFamily="18" charset="0"/>
              <a:cs typeface="Times New Roman" panose="02020603050405020304" pitchFamily="18" charset="0"/>
            </a:endParaRPr>
          </a:p>
          <a:p>
            <a:pPr algn="just"/>
            <a:r>
              <a:rPr lang="uk-UA" sz="2000" b="1" dirty="0">
                <a:solidFill>
                  <a:srgbClr val="7030A0"/>
                </a:solidFill>
                <a:latin typeface="Times New Roman" panose="02020603050405020304" pitchFamily="18" charset="0"/>
                <a:cs typeface="Times New Roman" panose="02020603050405020304" pitchFamily="18" charset="0"/>
              </a:rPr>
              <a:t>       - Економічний розвиток</a:t>
            </a:r>
            <a:endParaRPr lang="en-US" sz="2000" b="1" dirty="0">
              <a:solidFill>
                <a:srgbClr val="7030A0"/>
              </a:solidFill>
              <a:latin typeface="Times New Roman" panose="02020603050405020304" pitchFamily="18" charset="0"/>
              <a:cs typeface="Times New Roman" panose="02020603050405020304" pitchFamily="18" charset="0"/>
            </a:endParaRPr>
          </a:p>
          <a:p>
            <a:pPr algn="just"/>
            <a:r>
              <a:rPr lang="uk-UA" sz="2000" b="1" dirty="0">
                <a:solidFill>
                  <a:srgbClr val="7030A0"/>
                </a:solidFill>
                <a:latin typeface="Times New Roman" panose="02020603050405020304" pitchFamily="18" charset="0"/>
                <a:cs typeface="Times New Roman" panose="02020603050405020304" pitchFamily="18" charset="0"/>
              </a:rPr>
              <a:t>       - Соціальний розвиток</a:t>
            </a:r>
            <a:endParaRPr lang="en-US" sz="2000" b="1" dirty="0">
              <a:solidFill>
                <a:srgbClr val="7030A0"/>
              </a:solidFill>
              <a:latin typeface="Times New Roman" panose="02020603050405020304" pitchFamily="18" charset="0"/>
              <a:cs typeface="Times New Roman" panose="02020603050405020304" pitchFamily="18" charset="0"/>
            </a:endParaRPr>
          </a:p>
          <a:p>
            <a:pPr algn="just"/>
            <a:r>
              <a:rPr lang="uk-UA" sz="2000" b="1" dirty="0">
                <a:solidFill>
                  <a:srgbClr val="7030A0"/>
                </a:solidFill>
                <a:latin typeface="Times New Roman" panose="02020603050405020304" pitchFamily="18" charset="0"/>
                <a:cs typeface="Times New Roman" panose="02020603050405020304" pitchFamily="18" charset="0"/>
              </a:rPr>
              <a:t>       - Екологічний розвиток</a:t>
            </a:r>
          </a:p>
          <a:p>
            <a:pPr algn="just"/>
            <a:endParaRPr lang="uk-UA" sz="2000" b="1" dirty="0">
              <a:solidFill>
                <a:srgbClr val="7030A0"/>
              </a:solidFill>
              <a:latin typeface="Times New Roman" panose="02020603050405020304" pitchFamily="18" charset="0"/>
              <a:cs typeface="Times New Roman" panose="02020603050405020304" pitchFamily="18" charset="0"/>
            </a:endParaRPr>
          </a:p>
          <a:p>
            <a:pPr algn="just"/>
            <a:r>
              <a:rPr lang="uk-UA" sz="2000" b="1" dirty="0">
                <a:solidFill>
                  <a:srgbClr val="7030A0"/>
                </a:solidFill>
                <a:latin typeface="Times New Roman" panose="02020603050405020304" pitchFamily="18" charset="0"/>
                <a:cs typeface="Times New Roman" panose="02020603050405020304" pitchFamily="18" charset="0"/>
              </a:rPr>
              <a:t>- Фактори психологічного розвитку особистості в умовах ЗДО.</a:t>
            </a:r>
            <a:endParaRPr lang="en-US" sz="2000" b="1" dirty="0">
              <a:solidFill>
                <a:srgbClr val="7030A0"/>
              </a:solidFill>
              <a:latin typeface="Times New Roman" panose="02020603050405020304" pitchFamily="18" charset="0"/>
              <a:cs typeface="Times New Roman" panose="02020603050405020304" pitchFamily="18" charset="0"/>
            </a:endParaRPr>
          </a:p>
          <a:p>
            <a:pPr marL="449580" algn="just"/>
            <a:endParaRPr lang="uk-UA" sz="2000" dirty="0">
              <a:solidFill>
                <a:srgbClr val="7030A0"/>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20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14524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AAA9B3F8-A65C-EC8B-66D2-FF8C8A8AB910}"/>
              </a:ext>
            </a:extLst>
          </p:cNvPr>
          <p:cNvPicPr>
            <a:picLocks noChangeAspect="1"/>
          </p:cNvPicPr>
          <p:nvPr/>
        </p:nvPicPr>
        <p:blipFill>
          <a:blip r:embed="rId2"/>
          <a:stretch>
            <a:fillRect/>
          </a:stretch>
        </p:blipFill>
        <p:spPr>
          <a:xfrm>
            <a:off x="0" y="0"/>
            <a:ext cx="12192000" cy="6858000"/>
          </a:xfrm>
          <a:prstGeom prst="rect">
            <a:avLst/>
          </a:prstGeom>
        </p:spPr>
      </p:pic>
      <p:pic>
        <p:nvPicPr>
          <p:cNvPr id="2" name="Рисунок 1">
            <a:extLst>
              <a:ext uri="{FF2B5EF4-FFF2-40B4-BE49-F238E27FC236}">
                <a16:creationId xmlns:a16="http://schemas.microsoft.com/office/drawing/2014/main" id="{73A3A588-3F53-FF8C-E843-A4192F1FB3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9264" y="0"/>
            <a:ext cx="1052736" cy="1052736"/>
          </a:xfrm>
          <a:prstGeom prst="rect">
            <a:avLst/>
          </a:prstGeom>
        </p:spPr>
      </p:pic>
      <p:sp>
        <p:nvSpPr>
          <p:cNvPr id="4" name="TextBox 3">
            <a:extLst>
              <a:ext uri="{FF2B5EF4-FFF2-40B4-BE49-F238E27FC236}">
                <a16:creationId xmlns:a16="http://schemas.microsoft.com/office/drawing/2014/main" id="{A1E2689A-429B-CD0B-999F-BB950CD0E719}"/>
              </a:ext>
            </a:extLst>
          </p:cNvPr>
          <p:cNvSpPr txBox="1"/>
          <p:nvPr/>
        </p:nvSpPr>
        <p:spPr>
          <a:xfrm>
            <a:off x="166255" y="631595"/>
            <a:ext cx="11526981" cy="5570756"/>
          </a:xfrm>
          <a:prstGeom prst="rect">
            <a:avLst/>
          </a:prstGeom>
          <a:noFill/>
        </p:spPr>
        <p:txBody>
          <a:bodyPr wrap="square">
            <a:spAutoFit/>
          </a:bodyPr>
          <a:lstStyle/>
          <a:p>
            <a:pPr algn="ctr"/>
            <a:r>
              <a:rPr lang="uk-UA" sz="2400" b="1" dirty="0">
                <a:solidFill>
                  <a:srgbClr val="7030A0"/>
                </a:solidFill>
                <a:latin typeface="Times New Roman" panose="02020603050405020304" pitchFamily="18" charset="0"/>
                <a:cs typeface="Times New Roman" panose="02020603050405020304" pitchFamily="18" charset="0"/>
              </a:rPr>
              <a:t>АНАЛІЗ МЕТОДИЧНОЇ РОБОТИ</a:t>
            </a:r>
          </a:p>
          <a:p>
            <a:pPr algn="ctr"/>
            <a:endParaRPr lang="uk-UA" sz="2400" b="1" dirty="0">
              <a:solidFill>
                <a:srgbClr val="7030A0"/>
              </a:solidFill>
              <a:latin typeface="Times New Roman" panose="02020603050405020304" pitchFamily="18" charset="0"/>
              <a:cs typeface="Times New Roman" panose="02020603050405020304" pitchFamily="18" charset="0"/>
            </a:endParaRPr>
          </a:p>
          <a:p>
            <a:pPr marL="449580" algn="just">
              <a:lnSpc>
                <a:spcPct val="150000"/>
              </a:lnSpc>
            </a:pPr>
            <a:r>
              <a:rPr lang="uk-UA" sz="2000" dirty="0">
                <a:solidFill>
                  <a:srgbClr val="7030A0"/>
                </a:solidFill>
                <a:latin typeface="Times New Roman" panose="02020603050405020304" pitchFamily="18" charset="0"/>
                <a:cs typeface="Times New Roman" panose="02020603050405020304" pitchFamily="18" charset="0"/>
              </a:rPr>
              <a:t>Адміністрація закладу дошкільної освіти (дитячий садок) «Барвінок» Гірської сільської ради Київської області в своїй роботі щодо організації і проведення освітнього процесу керувалися Базовим компонентом дошкільної освіти (наказ МОН України №33 від 12.01.2021р.), освітньою програмою для дітей від 2 до 7 років «Дитина» (наук. кер. В.О. </a:t>
            </a:r>
            <a:r>
              <a:rPr lang="uk-UA" sz="2000" dirty="0" err="1">
                <a:solidFill>
                  <a:srgbClr val="7030A0"/>
                </a:solidFill>
                <a:latin typeface="Times New Roman" panose="02020603050405020304" pitchFamily="18" charset="0"/>
                <a:cs typeface="Times New Roman" panose="02020603050405020304" pitchFamily="18" charset="0"/>
              </a:rPr>
              <a:t>Огнев'юк</a:t>
            </a:r>
            <a:r>
              <a:rPr lang="uk-UA" sz="2000" dirty="0">
                <a:solidFill>
                  <a:srgbClr val="7030A0"/>
                </a:solidFill>
                <a:latin typeface="Times New Roman" panose="02020603050405020304" pitchFamily="18" charset="0"/>
                <a:cs typeface="Times New Roman" panose="02020603050405020304" pitchFamily="18" charset="0"/>
              </a:rPr>
              <a:t>), освітньою програмою «Впевнений старт» (наук. кер. Т.О. </a:t>
            </a:r>
            <a:r>
              <a:rPr lang="uk-UA" sz="2000" dirty="0" err="1">
                <a:solidFill>
                  <a:srgbClr val="7030A0"/>
                </a:solidFill>
                <a:latin typeface="Times New Roman" panose="02020603050405020304" pitchFamily="18" charset="0"/>
                <a:cs typeface="Times New Roman" panose="02020603050405020304" pitchFamily="18" charset="0"/>
              </a:rPr>
              <a:t>Піроженко</a:t>
            </a:r>
            <a:r>
              <a:rPr lang="uk-UA" sz="2000" dirty="0">
                <a:solidFill>
                  <a:srgbClr val="7030A0"/>
                </a:solidFill>
                <a:latin typeface="Times New Roman" panose="02020603050405020304" pitchFamily="18" charset="0"/>
                <a:cs typeface="Times New Roman" panose="02020603050405020304" pitchFamily="18" charset="0"/>
              </a:rPr>
              <a:t>), </a:t>
            </a:r>
            <a:r>
              <a:rPr lang="uk-UA" sz="2000" dirty="0" err="1">
                <a:solidFill>
                  <a:srgbClr val="7030A0"/>
                </a:solidFill>
                <a:latin typeface="Times New Roman" panose="02020603050405020304" pitchFamily="18" charset="0"/>
                <a:cs typeface="Times New Roman" panose="02020603050405020304" pitchFamily="18" charset="0"/>
              </a:rPr>
              <a:t>інструктивно</a:t>
            </a:r>
            <a:r>
              <a:rPr lang="uk-UA" sz="2000" dirty="0">
                <a:solidFill>
                  <a:srgbClr val="7030A0"/>
                </a:solidFill>
                <a:latin typeface="Times New Roman" panose="02020603050405020304" pitchFamily="18" charset="0"/>
                <a:cs typeface="Times New Roman" panose="02020603050405020304" pitchFamily="18" charset="0"/>
              </a:rPr>
              <a:t>-методичними рекомендаціями «Про окремі питання діяльності закладів дошкільної освіти у 2023/2024 навчальному році», власним Статутом та іншими нормативно-правовими документами в сфері освіти, які були спрямовані на саморозвиток, самоосвіту, професійне вдосконалення педагогів, надання їм можливості розкрити свій творчий потенціал.</a:t>
            </a:r>
          </a:p>
          <a:p>
            <a:pPr marL="449580" algn="just"/>
            <a:endParaRPr lang="en-US" sz="2000" dirty="0">
              <a:solidFill>
                <a:srgbClr val="7030A0"/>
              </a:solidFill>
              <a:latin typeface="Times New Roman" panose="02020603050405020304" pitchFamily="18" charset="0"/>
              <a:cs typeface="Times New Roman" panose="02020603050405020304" pitchFamily="18" charset="0"/>
            </a:endParaRPr>
          </a:p>
          <a:p>
            <a:pPr marL="449580"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986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AAA9B3F8-A65C-EC8B-66D2-FF8C8A8AB910}"/>
              </a:ext>
            </a:extLst>
          </p:cNvPr>
          <p:cNvPicPr>
            <a:picLocks noChangeAspect="1"/>
          </p:cNvPicPr>
          <p:nvPr/>
        </p:nvPicPr>
        <p:blipFill>
          <a:blip r:embed="rId2"/>
          <a:stretch>
            <a:fillRect/>
          </a:stretch>
        </p:blipFill>
        <p:spPr>
          <a:xfrm>
            <a:off x="0" y="0"/>
            <a:ext cx="12192000" cy="6858000"/>
          </a:xfrm>
          <a:prstGeom prst="rect">
            <a:avLst/>
          </a:prstGeom>
        </p:spPr>
      </p:pic>
      <p:pic>
        <p:nvPicPr>
          <p:cNvPr id="2" name="Рисунок 1">
            <a:extLst>
              <a:ext uri="{FF2B5EF4-FFF2-40B4-BE49-F238E27FC236}">
                <a16:creationId xmlns:a16="http://schemas.microsoft.com/office/drawing/2014/main" id="{731541E6-AFA0-A79E-3510-A2F8CC4677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9264" y="0"/>
            <a:ext cx="1052736" cy="1052736"/>
          </a:xfrm>
          <a:prstGeom prst="rect">
            <a:avLst/>
          </a:prstGeom>
        </p:spPr>
      </p:pic>
      <p:sp>
        <p:nvSpPr>
          <p:cNvPr id="4" name="TextBox 3">
            <a:extLst>
              <a:ext uri="{FF2B5EF4-FFF2-40B4-BE49-F238E27FC236}">
                <a16:creationId xmlns:a16="http://schemas.microsoft.com/office/drawing/2014/main" id="{88019595-9D06-0C89-CFD8-4EEF7143E67E}"/>
              </a:ext>
            </a:extLst>
          </p:cNvPr>
          <p:cNvSpPr txBox="1"/>
          <p:nvPr/>
        </p:nvSpPr>
        <p:spPr>
          <a:xfrm>
            <a:off x="665018" y="323273"/>
            <a:ext cx="10474246" cy="6247864"/>
          </a:xfrm>
          <a:prstGeom prst="rect">
            <a:avLst/>
          </a:prstGeom>
          <a:noFill/>
        </p:spPr>
        <p:txBody>
          <a:bodyPr wrap="square">
            <a:spAutoFit/>
          </a:bodyPr>
          <a:lstStyle/>
          <a:p>
            <a:pPr indent="360000" algn="just">
              <a:spcAft>
                <a:spcPts val="0"/>
              </a:spcAft>
            </a:pPr>
            <a:r>
              <a:rPr lang="uk-UA" sz="2000" dirty="0">
                <a:solidFill>
                  <a:srgbClr val="7030A0"/>
                </a:solidFill>
                <a:latin typeface="Times New Roman" panose="02020603050405020304" pitchFamily="18" charset="0"/>
                <a:ea typeface="Times New Roman" panose="02020603050405020304" pitchFamily="18" charset="0"/>
              </a:rPr>
              <a:t>З метою вирішення поставлених завдань перед колективом пройшли </a:t>
            </a:r>
            <a:r>
              <a:rPr lang="uk-UA" sz="2000" b="1" dirty="0">
                <a:solidFill>
                  <a:srgbClr val="7030A0"/>
                </a:solidFill>
                <a:latin typeface="Times New Roman" panose="02020603050405020304" pitchFamily="18" charset="0"/>
                <a:ea typeface="Times New Roman" panose="02020603050405020304" pitchFamily="18" charset="0"/>
              </a:rPr>
              <a:t>педагогічні ради:</a:t>
            </a:r>
          </a:p>
          <a:p>
            <a:pPr indent="360000" algn="just">
              <a:spcAft>
                <a:spcPts val="0"/>
              </a:spcAft>
            </a:pPr>
            <a:endParaRPr lang="uk-UA" sz="2000" b="1" dirty="0">
              <a:solidFill>
                <a:srgbClr val="7030A0"/>
              </a:solidFill>
              <a:latin typeface="Times New Roman" panose="02020603050405020304" pitchFamily="18" charset="0"/>
              <a:ea typeface="Times New Roman" panose="02020603050405020304" pitchFamily="18" charset="0"/>
            </a:endParaRPr>
          </a:p>
          <a:p>
            <a:r>
              <a:rPr lang="uk-UA" sz="2000" dirty="0">
                <a:solidFill>
                  <a:srgbClr val="7030A0"/>
                </a:solidFill>
                <a:latin typeface="Times New Roman" panose="02020603050405020304" pitchFamily="18" charset="0"/>
                <a:cs typeface="Times New Roman" panose="02020603050405020304" pitchFamily="18" charset="0"/>
              </a:rPr>
              <a:t>«Про завдання діяльності колективу та пріоритетні напрямки створення іміджу сучасного дошкільного закладу», </a:t>
            </a:r>
            <a:endParaRPr lang="en-US" sz="2000" dirty="0">
              <a:solidFill>
                <a:srgbClr val="7030A0"/>
              </a:solidFill>
              <a:latin typeface="Times New Roman" panose="02020603050405020304" pitchFamily="18" charset="0"/>
              <a:cs typeface="Times New Roman" panose="02020603050405020304" pitchFamily="18" charset="0"/>
            </a:endParaRPr>
          </a:p>
          <a:p>
            <a:r>
              <a:rPr lang="uk-UA" sz="2000" dirty="0">
                <a:solidFill>
                  <a:srgbClr val="7030A0"/>
                </a:solidFill>
                <a:latin typeface="Times New Roman" panose="02020603050405020304" pitchFamily="18" charset="0"/>
                <a:cs typeface="Times New Roman" panose="02020603050405020304" pitchFamily="18" charset="0"/>
              </a:rPr>
              <a:t>         «Економічне, екологічне та соціальне виховання дітей дошкільного віку в умовах освіти для сталого розвитку»,</a:t>
            </a:r>
            <a:endParaRPr lang="en-US" sz="2000" dirty="0">
              <a:solidFill>
                <a:srgbClr val="7030A0"/>
              </a:solidFill>
              <a:latin typeface="Times New Roman" panose="02020603050405020304" pitchFamily="18" charset="0"/>
              <a:cs typeface="Times New Roman" panose="02020603050405020304" pitchFamily="18" charset="0"/>
            </a:endParaRPr>
          </a:p>
          <a:p>
            <a:r>
              <a:rPr lang="uk-UA" sz="2000" dirty="0">
                <a:solidFill>
                  <a:srgbClr val="7030A0"/>
                </a:solidFill>
                <a:latin typeface="Times New Roman" panose="02020603050405020304" pitchFamily="18" charset="0"/>
                <a:cs typeface="Times New Roman" panose="02020603050405020304" pitchFamily="18" charset="0"/>
              </a:rPr>
              <a:t>          «Формування мовленнєвої компетенції дошкільника шляхом інтеграції у різні види освітньої діяльності»,</a:t>
            </a:r>
            <a:endParaRPr lang="en-US" sz="2000" dirty="0">
              <a:solidFill>
                <a:srgbClr val="7030A0"/>
              </a:solidFill>
              <a:latin typeface="Times New Roman" panose="02020603050405020304" pitchFamily="18" charset="0"/>
              <a:cs typeface="Times New Roman" panose="02020603050405020304" pitchFamily="18" charset="0"/>
            </a:endParaRPr>
          </a:p>
          <a:p>
            <a:r>
              <a:rPr lang="uk-UA" sz="2000" dirty="0">
                <a:solidFill>
                  <a:srgbClr val="7030A0"/>
                </a:solidFill>
                <a:latin typeface="Times New Roman" panose="02020603050405020304" pitchFamily="18" charset="0"/>
                <a:cs typeface="Times New Roman" panose="02020603050405020304" pitchFamily="18" charset="0"/>
              </a:rPr>
              <a:t> «Підсумки навчального року та перспективи діяльності ЗДО».</a:t>
            </a:r>
          </a:p>
          <a:p>
            <a:endParaRPr lang="en-US" sz="2000" dirty="0">
              <a:solidFill>
                <a:srgbClr val="7030A0"/>
              </a:solidFill>
              <a:latin typeface="Times New Roman" panose="02020603050405020304" pitchFamily="18" charset="0"/>
              <a:ea typeface="Times New Roman" panose="02020603050405020304" pitchFamily="18" charset="0"/>
            </a:endParaRPr>
          </a:p>
          <a:p>
            <a:pPr indent="360000" algn="just"/>
            <a:r>
              <a:rPr lang="uk-UA" sz="2000" dirty="0">
                <a:solidFill>
                  <a:srgbClr val="7030A0"/>
                </a:solidFill>
                <a:latin typeface="Times New Roman" panose="02020603050405020304" pitchFamily="18" charset="0"/>
                <a:ea typeface="Times New Roman" panose="02020603050405020304" pitchFamily="18" charset="0"/>
              </a:rPr>
              <a:t>Проведення педагогічних рад підпорядковувалося </a:t>
            </a:r>
            <a:r>
              <a:rPr lang="uk-UA" sz="2000" dirty="0" err="1">
                <a:solidFill>
                  <a:srgbClr val="7030A0"/>
                </a:solidFill>
                <a:latin typeface="Times New Roman" panose="02020603050405020304" pitchFamily="18" charset="0"/>
                <a:ea typeface="Times New Roman" panose="02020603050405020304" pitchFamily="18" charset="0"/>
              </a:rPr>
              <a:t>загальнопедагогічним</a:t>
            </a:r>
            <a:r>
              <a:rPr lang="uk-UA" sz="2000" dirty="0">
                <a:solidFill>
                  <a:srgbClr val="7030A0"/>
                </a:solidFill>
                <a:latin typeface="Times New Roman" panose="02020603050405020304" pitchFamily="18" charset="0"/>
                <a:ea typeface="Times New Roman" panose="02020603050405020304" pitchFamily="18" charset="0"/>
              </a:rPr>
              <a:t> вимогам: колегіальності, гласності, демократичності, систематичності, наступності, перспективності. </a:t>
            </a:r>
            <a:r>
              <a:rPr lang="ru-RU" sz="2000" dirty="0" err="1">
                <a:solidFill>
                  <a:srgbClr val="7030A0"/>
                </a:solidFill>
                <a:latin typeface="Times New Roman" panose="02020603050405020304" pitchFamily="18" charset="0"/>
                <a:ea typeface="Times New Roman" panose="02020603050405020304" pitchFamily="18" charset="0"/>
              </a:rPr>
              <a:t>Перевага</a:t>
            </a:r>
            <a:r>
              <a:rPr lang="ru-RU" sz="2000" dirty="0">
                <a:solidFill>
                  <a:srgbClr val="7030A0"/>
                </a:solidFill>
                <a:latin typeface="Times New Roman" panose="02020603050405020304" pitchFamily="18" charset="0"/>
                <a:ea typeface="Times New Roman" panose="02020603050405020304" pitchFamily="18" charset="0"/>
              </a:rPr>
              <a:t> надавалась </a:t>
            </a:r>
            <a:r>
              <a:rPr lang="ru-RU" sz="2000" dirty="0" err="1">
                <a:solidFill>
                  <a:srgbClr val="7030A0"/>
                </a:solidFill>
                <a:latin typeface="Times New Roman" panose="02020603050405020304" pitchFamily="18" charset="0"/>
                <a:ea typeface="Times New Roman" panose="02020603050405020304" pitchFamily="18" charset="0"/>
              </a:rPr>
              <a:t>традиційним</a:t>
            </a:r>
            <a:r>
              <a:rPr lang="ru-RU" sz="2000" dirty="0">
                <a:solidFill>
                  <a:srgbClr val="7030A0"/>
                </a:solidFill>
                <a:latin typeface="Times New Roman" panose="02020603050405020304" pitchFamily="18" charset="0"/>
                <a:ea typeface="Times New Roman" panose="02020603050405020304" pitchFamily="18" charset="0"/>
              </a:rPr>
              <a:t> формам </a:t>
            </a:r>
            <a:r>
              <a:rPr lang="ru-RU" sz="2000" dirty="0" err="1">
                <a:solidFill>
                  <a:srgbClr val="7030A0"/>
                </a:solidFill>
                <a:latin typeface="Times New Roman" panose="02020603050405020304" pitchFamily="18" charset="0"/>
                <a:ea typeface="Times New Roman" panose="02020603050405020304" pitchFamily="18" charset="0"/>
              </a:rPr>
              <a:t>організації</a:t>
            </a:r>
            <a:r>
              <a:rPr lang="ru-RU" sz="2000" dirty="0">
                <a:solidFill>
                  <a:srgbClr val="7030A0"/>
                </a:solidFill>
                <a:latin typeface="Times New Roman" panose="02020603050405020304" pitchFamily="18" charset="0"/>
                <a:ea typeface="Times New Roman" panose="02020603050405020304" pitchFamily="18" charset="0"/>
              </a:rPr>
              <a:t> </a:t>
            </a:r>
            <a:r>
              <a:rPr lang="ru-RU" sz="2000" dirty="0" err="1">
                <a:solidFill>
                  <a:srgbClr val="7030A0"/>
                </a:solidFill>
                <a:latin typeface="Times New Roman" panose="02020603050405020304" pitchFamily="18" charset="0"/>
                <a:ea typeface="Times New Roman" panose="02020603050405020304" pitchFamily="18" charset="0"/>
              </a:rPr>
              <a:t>педагогічних</a:t>
            </a:r>
            <a:r>
              <a:rPr lang="ru-RU" sz="2000" dirty="0">
                <a:solidFill>
                  <a:srgbClr val="7030A0"/>
                </a:solidFill>
                <a:latin typeface="Times New Roman" panose="02020603050405020304" pitchFamily="18" charset="0"/>
                <a:ea typeface="Times New Roman" panose="02020603050405020304" pitchFamily="18" charset="0"/>
              </a:rPr>
              <a:t> рад з </a:t>
            </a:r>
            <a:r>
              <a:rPr lang="ru-RU" sz="2000" dirty="0" err="1">
                <a:solidFill>
                  <a:srgbClr val="7030A0"/>
                </a:solidFill>
                <a:latin typeface="Times New Roman" panose="02020603050405020304" pitchFamily="18" charset="0"/>
                <a:ea typeface="Times New Roman" panose="02020603050405020304" pitchFamily="18" charset="0"/>
              </a:rPr>
              <a:t>елементами</a:t>
            </a:r>
            <a:r>
              <a:rPr lang="ru-RU" sz="2000" dirty="0">
                <a:solidFill>
                  <a:srgbClr val="7030A0"/>
                </a:solidFill>
                <a:latin typeface="Times New Roman" panose="02020603050405020304" pitchFamily="18" charset="0"/>
                <a:ea typeface="Times New Roman" panose="02020603050405020304" pitchFamily="18" charset="0"/>
              </a:rPr>
              <a:t> </a:t>
            </a:r>
            <a:r>
              <a:rPr lang="ru-RU" sz="2000" dirty="0" err="1">
                <a:solidFill>
                  <a:srgbClr val="7030A0"/>
                </a:solidFill>
                <a:latin typeface="Times New Roman" panose="02020603050405020304" pitchFamily="18" charset="0"/>
                <a:ea typeface="Times New Roman" panose="02020603050405020304" pitchFamily="18" charset="0"/>
              </a:rPr>
              <a:t>нетрадиційних</a:t>
            </a:r>
            <a:r>
              <a:rPr lang="ru-RU" sz="2000" dirty="0">
                <a:solidFill>
                  <a:srgbClr val="7030A0"/>
                </a:solidFill>
                <a:latin typeface="Times New Roman" panose="02020603050405020304" pitchFamily="18" charset="0"/>
                <a:ea typeface="Times New Roman" panose="02020603050405020304" pitchFamily="18" charset="0"/>
              </a:rPr>
              <a:t> форм </a:t>
            </a:r>
            <a:r>
              <a:rPr lang="ru-RU" sz="2000" dirty="0" err="1">
                <a:solidFill>
                  <a:srgbClr val="7030A0"/>
                </a:solidFill>
                <a:latin typeface="Times New Roman" panose="02020603050405020304" pitchFamily="18" charset="0"/>
                <a:ea typeface="Times New Roman" panose="02020603050405020304" pitchFamily="18" charset="0"/>
              </a:rPr>
              <a:t>роботи</a:t>
            </a:r>
            <a:r>
              <a:rPr lang="ru-RU" sz="2000" dirty="0">
                <a:solidFill>
                  <a:srgbClr val="7030A0"/>
                </a:solidFill>
                <a:latin typeface="Times New Roman" panose="02020603050405020304" pitchFamily="18" charset="0"/>
                <a:ea typeface="Times New Roman" panose="02020603050405020304" pitchFamily="18" charset="0"/>
              </a:rPr>
              <a:t>. </a:t>
            </a:r>
            <a:r>
              <a:rPr lang="ru-RU" sz="2000" dirty="0" err="1">
                <a:solidFill>
                  <a:srgbClr val="7030A0"/>
                </a:solidFill>
                <a:latin typeface="Times New Roman" panose="02020603050405020304" pitchFamily="18" charset="0"/>
                <a:ea typeface="Times New Roman" panose="02020603050405020304" pitchFamily="18" charset="0"/>
              </a:rPr>
              <a:t>Вихователі</a:t>
            </a:r>
            <a:r>
              <a:rPr lang="ru-RU" sz="2000" dirty="0">
                <a:solidFill>
                  <a:srgbClr val="7030A0"/>
                </a:solidFill>
                <a:latin typeface="Times New Roman" panose="02020603050405020304" pitchFamily="18" charset="0"/>
                <a:ea typeface="Times New Roman" panose="02020603050405020304" pitchFamily="18" charset="0"/>
              </a:rPr>
              <a:t> </a:t>
            </a:r>
            <a:r>
              <a:rPr lang="ru-RU" sz="2000" dirty="0" err="1">
                <a:solidFill>
                  <a:srgbClr val="7030A0"/>
                </a:solidFill>
                <a:latin typeface="Times New Roman" panose="02020603050405020304" pitchFamily="18" charset="0"/>
                <a:ea typeface="Times New Roman" panose="02020603050405020304" pitchFamily="18" charset="0"/>
              </a:rPr>
              <a:t>готували</a:t>
            </a:r>
            <a:r>
              <a:rPr lang="ru-RU" sz="2000" dirty="0">
                <a:solidFill>
                  <a:srgbClr val="7030A0"/>
                </a:solidFill>
                <a:latin typeface="Times New Roman" panose="02020603050405020304" pitchFamily="18" charset="0"/>
                <a:ea typeface="Times New Roman" panose="02020603050405020304" pitchFamily="18" charset="0"/>
              </a:rPr>
              <a:t> теоретико-</a:t>
            </a:r>
            <a:r>
              <a:rPr lang="ru-RU" sz="2000" dirty="0" err="1">
                <a:solidFill>
                  <a:srgbClr val="7030A0"/>
                </a:solidFill>
                <a:latin typeface="Times New Roman" panose="02020603050405020304" pitchFamily="18" charset="0"/>
                <a:ea typeface="Times New Roman" panose="02020603050405020304" pitchFamily="18" charset="0"/>
              </a:rPr>
              <a:t>практичні</a:t>
            </a:r>
            <a:r>
              <a:rPr lang="ru-RU" sz="2000" dirty="0">
                <a:solidFill>
                  <a:srgbClr val="7030A0"/>
                </a:solidFill>
                <a:latin typeface="Times New Roman" panose="02020603050405020304" pitchFamily="18" charset="0"/>
                <a:ea typeface="Times New Roman" panose="02020603050405020304" pitchFamily="18" charset="0"/>
              </a:rPr>
              <a:t> </a:t>
            </a:r>
            <a:r>
              <a:rPr lang="ru-RU" sz="2000" dirty="0" err="1">
                <a:solidFill>
                  <a:srgbClr val="7030A0"/>
                </a:solidFill>
                <a:latin typeface="Times New Roman" panose="02020603050405020304" pitchFamily="18" charset="0"/>
                <a:ea typeface="Times New Roman" panose="02020603050405020304" pitchFamily="18" charset="0"/>
              </a:rPr>
              <a:t>повідомлення</a:t>
            </a:r>
            <a:r>
              <a:rPr lang="uk-UA" sz="2000" dirty="0">
                <a:solidFill>
                  <a:srgbClr val="7030A0"/>
                </a:solidFill>
                <a:latin typeface="Times New Roman" panose="02020603050405020304" pitchFamily="18" charset="0"/>
                <a:ea typeface="Times New Roman" panose="02020603050405020304" pitchFamily="18" charset="0"/>
              </a:rPr>
              <a:t>, презентації</a:t>
            </a:r>
            <a:r>
              <a:rPr lang="ru-RU" sz="2000" dirty="0">
                <a:solidFill>
                  <a:srgbClr val="7030A0"/>
                </a:solidFill>
                <a:latin typeface="Times New Roman" panose="02020603050405020304" pitchFamily="18" charset="0"/>
                <a:ea typeface="Times New Roman" panose="02020603050405020304" pitchFamily="18" charset="0"/>
              </a:rPr>
              <a:t> на </a:t>
            </a:r>
            <a:r>
              <a:rPr lang="ru-RU" sz="2000" dirty="0" err="1">
                <a:solidFill>
                  <a:srgbClr val="7030A0"/>
                </a:solidFill>
                <a:latin typeface="Times New Roman" panose="02020603050405020304" pitchFamily="18" charset="0"/>
                <a:ea typeface="Times New Roman" panose="02020603050405020304" pitchFamily="18" charset="0"/>
              </a:rPr>
              <a:t>основі</a:t>
            </a:r>
            <a:r>
              <a:rPr lang="ru-RU" sz="2000" dirty="0">
                <a:solidFill>
                  <a:srgbClr val="7030A0"/>
                </a:solidFill>
                <a:latin typeface="Times New Roman" panose="02020603050405020304" pitchFamily="18" charset="0"/>
                <a:ea typeface="Times New Roman" panose="02020603050405020304" pitchFamily="18" charset="0"/>
              </a:rPr>
              <a:t>  </a:t>
            </a:r>
            <a:r>
              <a:rPr lang="ru-RU" sz="2000" dirty="0" err="1">
                <a:solidFill>
                  <a:srgbClr val="7030A0"/>
                </a:solidFill>
                <a:latin typeface="Times New Roman" panose="02020603050405020304" pitchFamily="18" charset="0"/>
                <a:ea typeface="Times New Roman" panose="02020603050405020304" pitchFamily="18" charset="0"/>
              </a:rPr>
              <a:t>методичної</a:t>
            </a:r>
            <a:r>
              <a:rPr lang="ru-RU" sz="2000" dirty="0">
                <a:solidFill>
                  <a:srgbClr val="7030A0"/>
                </a:solidFill>
                <a:latin typeface="Times New Roman" panose="02020603050405020304" pitchFamily="18" charset="0"/>
                <a:ea typeface="Times New Roman" panose="02020603050405020304" pitchFamily="18" charset="0"/>
              </a:rPr>
              <a:t> </a:t>
            </a:r>
            <a:r>
              <a:rPr lang="ru-RU" sz="2000" dirty="0" err="1">
                <a:solidFill>
                  <a:srgbClr val="7030A0"/>
                </a:solidFill>
                <a:latin typeface="Times New Roman" panose="02020603050405020304" pitchFamily="18" charset="0"/>
                <a:ea typeface="Times New Roman" panose="02020603050405020304" pitchFamily="18" charset="0"/>
              </a:rPr>
              <a:t>літератури</a:t>
            </a:r>
            <a:r>
              <a:rPr lang="ru-RU" sz="2000" dirty="0">
                <a:solidFill>
                  <a:srgbClr val="7030A0"/>
                </a:solidFill>
                <a:latin typeface="Times New Roman" panose="02020603050405020304" pitchFamily="18" charset="0"/>
                <a:ea typeface="Times New Roman" panose="02020603050405020304" pitchFamily="18" charset="0"/>
              </a:rPr>
              <a:t> та </a:t>
            </a:r>
            <a:r>
              <a:rPr lang="ru-RU" sz="2000" dirty="0" err="1">
                <a:solidFill>
                  <a:srgbClr val="7030A0"/>
                </a:solidFill>
                <a:latin typeface="Times New Roman" panose="02020603050405020304" pitchFamily="18" charset="0"/>
                <a:ea typeface="Times New Roman" panose="02020603050405020304" pitchFamily="18" charset="0"/>
              </a:rPr>
              <a:t>власного</a:t>
            </a:r>
            <a:r>
              <a:rPr lang="ru-RU" sz="2000" dirty="0">
                <a:solidFill>
                  <a:srgbClr val="7030A0"/>
                </a:solidFill>
                <a:latin typeface="Times New Roman" panose="02020603050405020304" pitchFamily="18" charset="0"/>
                <a:ea typeface="Times New Roman" panose="02020603050405020304" pitchFamily="18" charset="0"/>
              </a:rPr>
              <a:t> </a:t>
            </a:r>
            <a:r>
              <a:rPr lang="ru-RU" sz="2000" dirty="0" err="1">
                <a:solidFill>
                  <a:srgbClr val="7030A0"/>
                </a:solidFill>
                <a:latin typeface="Times New Roman" panose="02020603050405020304" pitchFamily="18" charset="0"/>
                <a:ea typeface="Times New Roman" panose="02020603050405020304" pitchFamily="18" charset="0"/>
              </a:rPr>
              <a:t>досвіду</a:t>
            </a:r>
            <a:r>
              <a:rPr lang="ru-RU" sz="2000" dirty="0">
                <a:solidFill>
                  <a:srgbClr val="7030A0"/>
                </a:solidFill>
                <a:latin typeface="Times New Roman" panose="02020603050405020304" pitchFamily="18" charset="0"/>
                <a:ea typeface="Times New Roman" panose="02020603050405020304" pitchFamily="18" charset="0"/>
              </a:rPr>
              <a:t>.</a:t>
            </a:r>
            <a:r>
              <a:rPr lang="uk-UA" sz="2000" dirty="0">
                <a:solidFill>
                  <a:srgbClr val="7030A0"/>
                </a:solidFill>
                <a:latin typeface="Times New Roman" panose="02020603050405020304" pitchFamily="18" charset="0"/>
                <a:ea typeface="Times New Roman" panose="02020603050405020304" pitchFamily="18" charset="0"/>
              </a:rPr>
              <a:t> </a:t>
            </a:r>
          </a:p>
          <a:p>
            <a:pPr algn="just"/>
            <a:r>
              <a:rPr lang="uk-UA" sz="2000" dirty="0">
                <a:solidFill>
                  <a:srgbClr val="7030A0"/>
                </a:solidFill>
                <a:latin typeface="Times New Roman" panose="02020603050405020304" pitchFamily="18" charset="0"/>
                <a:cs typeface="Times New Roman" panose="02020603050405020304" pitchFamily="18" charset="0"/>
              </a:rPr>
              <a:t>      З метою підвищення теоретичного рівня молодих педагогів з різних галузей педагогіки, рівня їхньої поінформованості про педагогічні технології, а також для сприяння обміну досвідом було заплановано та проведено методичні заходи. Під керівництвом вихователя – методиста, разом з наставниками Оленою ВОЛИК та Наталією КАРПЕНКО, проведено навчання для молодих педагогів Школи молодого вихователя  </a:t>
            </a:r>
            <a:r>
              <a:rPr lang="uk-UA" sz="2000" b="1" dirty="0">
                <a:solidFill>
                  <a:srgbClr val="7030A0"/>
                </a:solidFill>
                <a:latin typeface="Times New Roman" panose="02020603050405020304" pitchFamily="18" charset="0"/>
                <a:cs typeface="Times New Roman" panose="02020603050405020304" pitchFamily="18" charset="0"/>
              </a:rPr>
              <a:t>«Навчаючись-навчай!»</a:t>
            </a:r>
            <a:r>
              <a:rPr lang="uk-UA" sz="2000" dirty="0">
                <a:solidFill>
                  <a:srgbClr val="7030A0"/>
                </a:solidFill>
                <a:latin typeface="Times New Roman" panose="02020603050405020304" pitchFamily="18" charset="0"/>
                <a:cs typeface="Times New Roman" panose="02020603050405020304" pitchFamily="18" charset="0"/>
              </a:rPr>
              <a:t>.</a:t>
            </a:r>
            <a:endParaRPr lang="en-US" sz="20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5331145"/>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TotalTime>
  <Words>2555</Words>
  <Application>Microsoft Office PowerPoint</Application>
  <PresentationFormat>Широкий екран</PresentationFormat>
  <Paragraphs>189</Paragraphs>
  <Slides>21</Slides>
  <Notes>1</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21</vt:i4>
      </vt:variant>
    </vt:vector>
  </HeadingPairs>
  <TitlesOfParts>
    <vt:vector size="27" baseType="lpstr">
      <vt:lpstr>Arial</vt:lpstr>
      <vt:lpstr>Book Antiqua</vt:lpstr>
      <vt:lpstr>Calibri</vt:lpstr>
      <vt:lpstr>Calibri Light</vt:lpstr>
      <vt:lpstr>Times New Roman</vt: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Тетяна Гуменюк</dc:creator>
  <cp:lastModifiedBy>Тетяна Гуменюк</cp:lastModifiedBy>
  <cp:revision>24</cp:revision>
  <dcterms:created xsi:type="dcterms:W3CDTF">2024-05-08T06:00:30Z</dcterms:created>
  <dcterms:modified xsi:type="dcterms:W3CDTF">2024-05-24T13:00:20Z</dcterms:modified>
</cp:coreProperties>
</file>