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304" r:id="rId3"/>
    <p:sldId id="280" r:id="rId4"/>
    <p:sldId id="281" r:id="rId5"/>
    <p:sldId id="289" r:id="rId6"/>
    <p:sldId id="278" r:id="rId7"/>
    <p:sldId id="267" r:id="rId8"/>
    <p:sldId id="266" r:id="rId9"/>
    <p:sldId id="268" r:id="rId10"/>
    <p:sldId id="290" r:id="rId11"/>
    <p:sldId id="322" r:id="rId12"/>
    <p:sldId id="323" r:id="rId13"/>
    <p:sldId id="325" r:id="rId14"/>
    <p:sldId id="317" r:id="rId15"/>
    <p:sldId id="318" r:id="rId16"/>
    <p:sldId id="319" r:id="rId17"/>
    <p:sldId id="327" r:id="rId18"/>
    <p:sldId id="320" r:id="rId19"/>
    <p:sldId id="32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0" autoAdjust="0"/>
    <p:restoredTop sz="80995" autoAdjust="0"/>
  </p:normalViewPr>
  <p:slideViewPr>
    <p:cSldViewPr>
      <p:cViewPr varScale="1">
        <p:scale>
          <a:sx n="83" d="100"/>
          <a:sy n="83" d="100"/>
        </p:scale>
        <p:origin x="1430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414850921412596E-2"/>
          <c:y val="6.6810031099054104E-2"/>
          <c:w val="0.60396660974084759"/>
          <c:h val="0.7643088452389056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871151674645616"/>
          <c:y val="0.14092923680092964"/>
          <c:w val="0.41288483253543989"/>
          <c:h val="0.40044133386750297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240254005808021E-3"/>
          <c:y val="3.8798655703092461E-2"/>
          <c:w val="0.68448767347948991"/>
          <c:h val="0.8077352246585636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1129181669135535"/>
          <c:y val="8.4040671386665045E-2"/>
          <c:w val="0.37459887621436488"/>
          <c:h val="0.71987383929950932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657061385845303E-2"/>
          <c:y val="3.8798689986760504E-2"/>
          <c:w val="0.65938017007133354"/>
          <c:h val="0.8329398531066032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681022279622455"/>
          <c:y val="8.4040671386665045E-2"/>
          <c:w val="0.31778842459507617"/>
          <c:h val="0.71987383929950821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657061385845303E-2"/>
          <c:y val="3.8798689986760504E-2"/>
          <c:w val="0.65938017007133354"/>
          <c:h val="0.8329398531066032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681022279622455"/>
          <c:y val="8.4040671386665045E-2"/>
          <c:w val="0.31778842459507617"/>
          <c:h val="0.71987383929950821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657061385845303E-2"/>
          <c:y val="3.8798689986760504E-2"/>
          <c:w val="0.65938017007133354"/>
          <c:h val="0.8329398531066032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681022279622455"/>
          <c:y val="8.4040671386665045E-2"/>
          <c:w val="0.31778842459507617"/>
          <c:h val="0.71987383929950821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657061385845303E-2"/>
          <c:y val="3.8798689986760504E-2"/>
          <c:w val="0.65938017007133354"/>
          <c:h val="0.8329398531066034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681022279622455"/>
          <c:y val="8.4040671386665045E-2"/>
          <c:w val="0.31778842459507628"/>
          <c:h val="0.71987383929950866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6886-1E45-4EF8-832C-5DB89EB9D26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1992-5CC1-46BB-8138-BED259D0F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00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6886-1E45-4EF8-832C-5DB89EB9D26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1992-5CC1-46BB-8138-BED259D0F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3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6886-1E45-4EF8-832C-5DB89EB9D26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1992-5CC1-46BB-8138-BED259D0F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74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6886-1E45-4EF8-832C-5DB89EB9D26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1992-5CC1-46BB-8138-BED259D0F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52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6886-1E45-4EF8-832C-5DB89EB9D26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1992-5CC1-46BB-8138-BED259D0F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79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6886-1E45-4EF8-832C-5DB89EB9D26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1992-5CC1-46BB-8138-BED259D0F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507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6886-1E45-4EF8-832C-5DB89EB9D26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1992-5CC1-46BB-8138-BED259D0F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9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6886-1E45-4EF8-832C-5DB89EB9D26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1992-5CC1-46BB-8138-BED259D0F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01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6886-1E45-4EF8-832C-5DB89EB9D26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1992-5CC1-46BB-8138-BED259D0F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654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6886-1E45-4EF8-832C-5DB89EB9D26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1992-5CC1-46BB-8138-BED259D0F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188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6886-1E45-4EF8-832C-5DB89EB9D26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1992-5CC1-46BB-8138-BED259D0F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5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F6886-1E45-4EF8-832C-5DB89EB9D26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01992-5CC1-46BB-8138-BED259D0F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92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479"/>
            <a:ext cx="9144000" cy="697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628800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n w="11430"/>
                <a:solidFill>
                  <a:srgbClr val="86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b="1" cap="none" spc="0" dirty="0">
              <a:ln w="11430"/>
              <a:solidFill>
                <a:srgbClr val="86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500042"/>
            <a:ext cx="7641398" cy="397031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Звіт </a:t>
            </a:r>
          </a:p>
          <a:p>
            <a:pPr algn="ctr"/>
            <a:r>
              <a:rPr lang="uk-UA" sz="36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завідувача </a:t>
            </a:r>
            <a:r>
              <a:rPr lang="uk-UA" sz="3600" b="1" dirty="0" err="1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Ревнівського</a:t>
            </a:r>
            <a:r>
              <a:rPr lang="uk-UA" sz="36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 «Барвінок»</a:t>
            </a:r>
            <a:endParaRPr lang="uk-UA" sz="36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6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Тетяни ГУМЕНЮК</a:t>
            </a:r>
            <a:endParaRPr lang="uk-UA" sz="36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6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 педагогічним колективом,</a:t>
            </a:r>
          </a:p>
          <a:p>
            <a:pPr algn="ctr"/>
            <a:r>
              <a:rPr lang="uk-UA" sz="36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батьками та громадськістю</a:t>
            </a:r>
          </a:p>
          <a:p>
            <a:pPr algn="ctr"/>
            <a:r>
              <a:rPr lang="uk-UA" sz="36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2022-2023навчальний рік</a:t>
            </a:r>
            <a:endParaRPr lang="ru-RU" sz="3600" b="1" cap="all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56FFE6-5721-4AF9-8623-9C4E006A1D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-58479"/>
            <a:ext cx="1023558" cy="102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36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23164bbe86dfbe4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52" y="-74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02209233"/>
              </p:ext>
            </p:extLst>
          </p:nvPr>
        </p:nvGraphicFramePr>
        <p:xfrm>
          <a:off x="500034" y="2571744"/>
          <a:ext cx="8286808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" y="-2295644"/>
            <a:ext cx="9093696" cy="892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Задля забезпечення комфортного мікроклімату  у колективі, для педагогів закладу, проводились психологічні тренінги. Зокрема: «Запобігаємо тривожності», «Візерунки душі, або цілюща сила творчості», «Моя робота-мої емоції», «Будь щасливою- малюй», «Діти Сонця серед нас…», «Кожна дитина особлива, але усі вони- рівні!», «Гори та не згорай»; брейн-ринг – «Використання народознавчих засобів у становленні особистості дошкільника», а також ділові ігри «Хай вогник творчості яскраво сяє» та «Моя Україна у серці єдина!»</a:t>
            </a:r>
          </a:p>
          <a:p>
            <a:pPr algn="just"/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Колективні перегляди занять сприяли знайомству з досвідом роботи колег. Протягом навчального року педагогами ЗДО «Барвінок» на належному методичному рівні були проведені інтегровані заняття за програмами «Дитина» та «Впевнений старт».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   З метою забезпечення різнобічного розвитку дитини, відповідно до її задатків і нахилів, в закладі організовано гурткову роботу. Вона має забезпечувати потребу і цікавість дитини до певного виду діяльності, розвивати її природні задатки, загальні та спеціальні здібності, активізувати дитячу творчість, своєчасно виявляти обдарованість, виховувати моральні якості та прищеплювати духовні цінності. </a:t>
            </a:r>
          </a:p>
          <a:p>
            <a:pPr algn="just">
              <a:spcAft>
                <a:spcPts val="0"/>
              </a:spcAft>
            </a:pP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амовираження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особистості дитини яскраво проявляється при проведенні свят, розваг, тематичних годин, благодійних акцій, конкурсів, які проводилися  спільно з вихователями , адміністрацією ЗДО,  залученням батьків протягом навчального року.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91E0EE-7CB1-4485-AE3F-5A3B3DEF7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301" y="-744"/>
            <a:ext cx="1054699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13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23164bbe86dfbe4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52" y="-74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3"/>
          <p:cNvGraphicFramePr/>
          <p:nvPr/>
        </p:nvGraphicFramePr>
        <p:xfrm>
          <a:off x="500034" y="2571744"/>
          <a:ext cx="8286808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0"/>
            <a:ext cx="8784976" cy="7300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Система роботи ЗДО «Барвінок» спрямована на забезпечення рівного доступу дітей до якісної дошкільної освіти; створення умов для розкриття потенційних можливостей кожної дитини, у тому числі дітей з особливими освітніми потребами.  На разі ми маємо таких дітей, якими опікуються асистенти вихователя Ярослава КОСОВЕЦЬ та Наталія БІЛЕНЬКА.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/>
              <a:t>      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зв’язку із запровадженням військового стану в країні, який спричинений російською агресією та за розпорядженнями Управління гуманітарного розвитку та соціального захисту садок працював у змішаній формі навчання. Педагоги, за неможливості очного навчання, організовували дистанційне. Воно передбачало, як синхронне так і асинхронне навчання. Синхронне здійснювалось через платформу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meet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асинхронне через групи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Viber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Телеграм 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/>
              <a:t>   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року, педагоги приймали активну участь в тренінгах, майстер-класах, навчаннях, благодійних акціях, які організовувало Управління гуманітарного розвитку. Зокрема: в засіданні з питань «Інклюзивної освіти в громаді»,  в засіданні з представниками Державної служби якості освіти, в психологічних тренінгах від Олени БОРИСОВОЇ, в тренінгу «Простір толерантності»,  тренінгу від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Артан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Центру «Аспекти регулювання пожежної безпеки», акції «Алея Перемоги», благодійних концертах, акціях в підтримку ЗСУ. Брали участь в засіданні підготовки методичного об’єднання.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7EA4A0-E5B8-44ED-9E88-17C2A5267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301" y="0"/>
            <a:ext cx="1054699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82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23164bbe86dfbe4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52" y="-74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3"/>
          <p:cNvGraphicFramePr/>
          <p:nvPr/>
        </p:nvGraphicFramePr>
        <p:xfrm>
          <a:off x="500034" y="2571744"/>
          <a:ext cx="8286808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260648"/>
            <a:ext cx="8712968" cy="7126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закладу ділилися досвідом під час районного семінару «Дошкільнятам про сталий розвиток», який пройшов на базі нашого закладу.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організації співпраці дитячого садка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батьками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керувалися принципом інтеграції суспільного та родинного виховання з наданням пріоритетності вихованню дітей у сім’ї , була здійснена співпраця з батьками, ознайомлення батьків з сучасними освітніми технологіями з метою втілення особистісно-орієнтованої моделі у практику родинного виховання.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Організовувались такі форми роботи з батьками, які орієнтуються на сучасні підходи до організації родинного виховання. Для полегшення і пришвидшення обміну інформацією та з метою спілкування, зі згоди батьків, у всіх групах закладу створено група у мобільному додатку. Значні події закладу висвітлюються на сторінках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>
                <a:latin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Ефективність проведеної роботи помітна: розширилось коло використання форм залучення батьків до життя дитини у закладі; обмін інформацією став більш якісним, продуктивним; простежується взаємозв’язок  між дитиною та сім’єю і забезпечується позитивний зворотній зв'язок.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Враховуючи умови сьогодення, значна частина підвищення фахового рівня педагогів здійснювалась через онлайн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вебінари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тренінги, курси. Опрацьовували статті на освітніх сайтах «НУШ», «На Урок», «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Всеосвіта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електронні журнали «Вихователь-методист», «Методична скарбничка вихователя», «Практичний психолог», «Медична сестра дошкільного закладу» тощо.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E5E142-B1C3-4CFC-9B46-74D455ECC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301" y="4192"/>
            <a:ext cx="1054699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75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23164bbe86dfbe4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3"/>
          <p:cNvGraphicFramePr/>
          <p:nvPr/>
        </p:nvGraphicFramePr>
        <p:xfrm>
          <a:off x="500034" y="2643182"/>
          <a:ext cx="8072494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692696"/>
            <a:ext cx="84969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аналіз результатів методичної роботи у 2022-2023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свідчить про належний стан організації цього напрямку діяльності та відповідає сучасним вимогам до її організації в закладі дошкільної освіти. З аналізу роботи закладу «випливають» головні напрямки роботи в наступному 2023-2024 навчальному році: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 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дошкільників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запорука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2. «Маленькі люди великого світу» - дошкільнятам про сталий  розвиток.</a:t>
            </a:r>
          </a:p>
          <a:p>
            <a:pPr marL="800100" lvl="1" indent="-342900" algn="just">
              <a:lnSpc>
                <a:spcPct val="150000"/>
              </a:lnSpc>
              <a:buFontTx/>
              <a:buChar char="-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 розвиток</a:t>
            </a:r>
          </a:p>
          <a:p>
            <a:pPr marL="800100" lvl="1" indent="-342900" algn="just">
              <a:lnSpc>
                <a:spcPct val="150000"/>
              </a:lnSpc>
              <a:buFontTx/>
              <a:buChar char="-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 розвиток</a:t>
            </a:r>
          </a:p>
          <a:p>
            <a:pPr marL="800100" lvl="1" indent="-342900" algn="just">
              <a:lnSpc>
                <a:spcPct val="150000"/>
              </a:lnSpc>
              <a:buFontTx/>
              <a:buChar char="-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Екологічний розвиток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 психічного розвитку особистості в умовах ЗДО.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F2B920-6D9D-4154-A911-8F7DDE259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654" y="0"/>
            <a:ext cx="1054699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57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23164bbe86dfbe4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60647"/>
            <a:ext cx="8818190" cy="687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uk-UA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ОРГАНІЗАЦІЯ ХАРЧУВАННЯ ТА МЕДИЧНЕ ЗАБЕЗПЕЧЕННЯ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Повноцінне та якісне харчування є невід’ємною складовою  зміцнення здоров’я дітей. Організація харчування ведеться відповідно Інструкції з організації харчування дітей, затвердженої наказом Міністерства освіти і науки України та Міністерства охорони здоров’я України від 17.04.2006 року №298/227 та Постановою 305 від 23.03.2021року.  У ЗДО працює  персонал харчоблоку,  під безпосереднім контролем старшої медичної сестри. Про їх роботу говорять результати – за цей навчальний рік, за результатами комплексної перевірки СЕС, порушень санітарного стану приміщень та харчоблоку не виявлено. Лабораторні дослідження готових став відповідають вимогам.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Виконання натуральних норм харчування ( за новими нормами харчування , відповідно Постанови 305) за 2022-2023 рік по всіх основних продуктах ( м'ясо, масло, риба, овочі,  соки, крупи, цукор) становить  97%.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 передбачених коштів на одну дитину в день за рахунок бюджету – 119,80 грн ( на за триразовим харчуванням) та батьківська плата (30%) 16.21 грн ( за одноразовим харчуванням) (стаття 35 Закону України «Про дошкільну освіту»).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15000"/>
              </a:lnSpc>
              <a:spcAft>
                <a:spcPts val="0"/>
              </a:spcAft>
            </a:pP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EB6FBD-320D-4209-B475-D94F2A86F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019" y="0"/>
            <a:ext cx="1054699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00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23164bbe86dfbe4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-1076849"/>
            <a:ext cx="9141718" cy="6756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Медичне обслуговування вихованців здійснюється медичною сестрою.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Заклад дошкільної освіти має медичний кабінет.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Кабінет обладнано меблями,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шафою для медичних препаратів, навісною аптечкою, кушеткою, столом для маніпуляцій, холодильником, ростоміром, вагами,  умивальником, проточною гарячою та холодною водою.  Старша медична сестра  упродовж року проводить навчання серед працівників  з питань профілактики дитячих інфекційних захворювань, вірусних гепатитів, кишкових інфекцій, профілактичних щеплень серед дітей, травматизм, гігієнічне виховання тощо. Обов’язковою є просвітницька робота з батьками. Відповідно до графіку, за наявності вакцин надавалися направлення батькам вихованців для проведення щеплення дітям.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Проводилися   огляди дітей, антропометричні виміри, оформлення карток... 92% дітей мають рівень фізичного розвитку, що відповідає стандартам.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475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Медичне обслуговування в закладі передбачає надання дітям допомоги у збереженні   здоров´я   та профілактиці захворювань, здійснюється огляд, ведеться облік та аналіз захворюваності та відвідування дітьми ЗДО.   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983985-7953-45C0-A753-D823844B6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019" y="0"/>
            <a:ext cx="1054699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41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23164bbe86dfbe4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1718" cy="6323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uk-UA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ЗМІЦНЕННЯ МАТЕРІАЛЬНО-ТЕХНІЧНОЇ БАЗИ 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Групові приміщення забезпечені необхідними меблями та технікою. Розвивальне середовище дитячого садка організовано з урахуванням інтересів дітей і відповідає їх віковим особливостям.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занять дітей створені всі умови, а саме, обладнані спеціальні приміщення: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Групові кімнати для занять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Музична зала;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 зала;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методичний кабінет;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 медичної сестри;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кімната для роботи з дітьми з особливими потребами;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дві ігрові кімнати в укритті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прогулянкові та ігрові майданчики для кожної вікової групи  (потребують встановлення обладнання);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 дошкільної освіти є комунальним закладом, тому матеріальне та фінансове забезпечення гарантує місцевий бюджет. Завдання адміністрації полягає у оптимальному його прогнозуванні, плануванні та цільовому використанні. Питання господарської роботи є найскладнішим у роботі керівника так, як на вирішення  його потрібні кошти 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8940">
              <a:lnSpc>
                <a:spcPct val="115000"/>
              </a:lnSpc>
              <a:spcAft>
                <a:spcPts val="0"/>
              </a:spcAft>
            </a:pP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321250-BF6D-41D7-A4E6-EF7139945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537" y="-12576"/>
            <a:ext cx="1054699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30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23164bbe86dfbe4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257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1500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algn="just">
              <a:lnSpc>
                <a:spcPct val="11500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BC3AE1-1AC6-4F08-87FB-00BB2A151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301" y="11545"/>
            <a:ext cx="1054699" cy="1054699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3204415-BF63-4069-864B-ECC0AE729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34956"/>
              </p:ext>
            </p:extLst>
          </p:nvPr>
        </p:nvGraphicFramePr>
        <p:xfrm>
          <a:off x="107504" y="116633"/>
          <a:ext cx="9036497" cy="7170039"/>
        </p:xfrm>
        <a:graphic>
          <a:graphicData uri="http://schemas.openxmlformats.org/drawingml/2006/table">
            <a:tbl>
              <a:tblPr firstRow="1" firstCol="1" bandRow="1"/>
              <a:tblGrid>
                <a:gridCol w="442965">
                  <a:extLst>
                    <a:ext uri="{9D8B030D-6E8A-4147-A177-3AD203B41FA5}">
                      <a16:colId xmlns:a16="http://schemas.microsoft.com/office/drawing/2014/main" val="257462672"/>
                    </a:ext>
                  </a:extLst>
                </a:gridCol>
                <a:gridCol w="1016351">
                  <a:extLst>
                    <a:ext uri="{9D8B030D-6E8A-4147-A177-3AD203B41FA5}">
                      <a16:colId xmlns:a16="http://schemas.microsoft.com/office/drawing/2014/main" val="2863499609"/>
                    </a:ext>
                  </a:extLst>
                </a:gridCol>
                <a:gridCol w="1329808">
                  <a:extLst>
                    <a:ext uri="{9D8B030D-6E8A-4147-A177-3AD203B41FA5}">
                      <a16:colId xmlns:a16="http://schemas.microsoft.com/office/drawing/2014/main" val="513116403"/>
                    </a:ext>
                  </a:extLst>
                </a:gridCol>
                <a:gridCol w="1197481">
                  <a:extLst>
                    <a:ext uri="{9D8B030D-6E8A-4147-A177-3AD203B41FA5}">
                      <a16:colId xmlns:a16="http://schemas.microsoft.com/office/drawing/2014/main" val="3311113786"/>
                    </a:ext>
                  </a:extLst>
                </a:gridCol>
                <a:gridCol w="5049892">
                  <a:extLst>
                    <a:ext uri="{9D8B030D-6E8A-4147-A177-3AD203B41FA5}">
                      <a16:colId xmlns:a16="http://schemas.microsoft.com/office/drawing/2014/main" val="2826884292"/>
                    </a:ext>
                  </a:extLst>
                </a:gridCol>
              </a:tblGrid>
              <a:tr h="189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13" marR="2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КЕКВ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13" marR="2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Сума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13" marR="2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Обсяг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13" marR="2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Призначення оплати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13" marR="2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122108"/>
                  </a:ext>
                </a:extLst>
              </a:tr>
              <a:tr h="159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9813" marR="2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2271</a:t>
                      </a:r>
                    </a:p>
                  </a:txBody>
                  <a:tcPr marL="29813" marR="2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869600,00</a:t>
                      </a:r>
                    </a:p>
                  </a:txBody>
                  <a:tcPr marL="29813" marR="2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Гкал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13" marR="2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Оплата за послуги теплопостачання для садочку.</a:t>
                      </a:r>
                    </a:p>
                  </a:txBody>
                  <a:tcPr marL="29813" marR="2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646549"/>
                  </a:ext>
                </a:extLst>
              </a:tr>
              <a:tr h="159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29813" marR="2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2272</a:t>
                      </a:r>
                    </a:p>
                  </a:txBody>
                  <a:tcPr marL="29813" marR="2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7900,00</a:t>
                      </a:r>
                    </a:p>
                  </a:txBody>
                  <a:tcPr marL="29813" marR="2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343 м3</a:t>
                      </a:r>
                    </a:p>
                  </a:txBody>
                  <a:tcPr marL="29813" marR="2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Оплата за послуги водопостачання та водовідведення.</a:t>
                      </a:r>
                    </a:p>
                  </a:txBody>
                  <a:tcPr marL="29813" marR="2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109448"/>
                  </a:ext>
                </a:extLst>
              </a:tr>
              <a:tr h="330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9813" marR="2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2273</a:t>
                      </a:r>
                    </a:p>
                  </a:txBody>
                  <a:tcPr marL="29813" marR="2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157000,00</a:t>
                      </a:r>
                    </a:p>
                  </a:txBody>
                  <a:tcPr marL="29813" marR="2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24153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КВт</a:t>
                      </a:r>
                    </a:p>
                  </a:txBody>
                  <a:tcPr marL="29813" marR="2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Оплата за розподіл електроенергії та активну електроенергію.</a:t>
                      </a:r>
                    </a:p>
                  </a:txBody>
                  <a:tcPr marL="29813" marR="2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614774"/>
                  </a:ext>
                </a:extLst>
              </a:tr>
              <a:tr h="843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9813" marR="2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3110 </a:t>
                      </a:r>
                    </a:p>
                  </a:txBody>
                  <a:tcPr marL="29813" marR="2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456600,00</a:t>
                      </a:r>
                    </a:p>
                  </a:txBody>
                  <a:tcPr marL="29813" marR="2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813" marR="2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Закупівля принтера кольорового,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Закупівля інтерактивної панель,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Закупівля овочерізки електричної,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Закупівля м’ясорубки електричної,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Закупівля змінних насадок для овочерізки.</a:t>
                      </a:r>
                    </a:p>
                  </a:txBody>
                  <a:tcPr marL="29813" marR="2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6243139"/>
                  </a:ext>
                </a:extLst>
              </a:tr>
              <a:tr h="2724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29813" marR="2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2240</a:t>
                      </a:r>
                    </a:p>
                  </a:txBody>
                  <a:tcPr marL="29813" marR="2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472500,00</a:t>
                      </a:r>
                    </a:p>
                  </a:txBody>
                  <a:tcPr marL="29813" marR="2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813" marR="2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Послуги по заправці картриджа,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Послуги проходження медогляду,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Послуги по повірці ваг,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Послуги по бак лабораторії,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Послуги по сповіщенню пожежної сигналізації,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Послуги по оплаті інтернету,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Послуги по перевірці води на виявлення збудників захворювання та хімічний аналіз води,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Поточний ремонт системи водопостачання садочку,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Послуги по ремонту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ганків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Послуги по очищенню каналізації,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Послуги із санітарно-гігієнічної обробки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деритаризація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і санація в приміщенні садочку.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Поточний ремонт відкосів.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Оплата послуг із просочування деревини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(вогнезахисна обробка)</a:t>
                      </a:r>
                    </a:p>
                  </a:txBody>
                  <a:tcPr marL="29813" marR="2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217028"/>
                  </a:ext>
                </a:extLst>
              </a:tr>
              <a:tr h="16984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29813" marR="2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2210</a:t>
                      </a:r>
                    </a:p>
                  </a:txBody>
                  <a:tcPr marL="29813" marR="2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750500,00</a:t>
                      </a:r>
                    </a:p>
                  </a:txBody>
                  <a:tcPr marL="29813" marR="2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813" marR="2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Закупівля господарчих товарів,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Закупівля миючих товарів,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Закупівля чорнила, друкарських фарб та картриджів для принтерів,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Закупівля питної води,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Закупівля канцтоварів,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Закупівля офісного устаткування,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Закупівлі посуду,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Закупівля дезінфекційного обладнання,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Закупівля будівельних матеріалів,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Закупівля медичних матеріалів та обладнання,</a:t>
                      </a:r>
                    </a:p>
                  </a:txBody>
                  <a:tcPr marL="29813" marR="2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3560687"/>
                  </a:ext>
                </a:extLst>
              </a:tr>
              <a:tr h="159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29813" marR="2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2230</a:t>
                      </a:r>
                    </a:p>
                  </a:txBody>
                  <a:tcPr marL="29813" marR="2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152200,00</a:t>
                      </a:r>
                    </a:p>
                  </a:txBody>
                  <a:tcPr marL="29813" marR="2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813" marR="2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Закупівля продуктів для харчування дітей в садочку.</a:t>
                      </a:r>
                    </a:p>
                  </a:txBody>
                  <a:tcPr marL="29813" marR="2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293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20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23164bbe86dfbe4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-1"/>
            <a:ext cx="9034214" cy="8241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endParaRPr lang="uk-UA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Пріоритетним завданням щодо забезпечення повноцінного функціонування закладу у наступному році, передбачити до проекту бюджету наступні закупівлі та роботи: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Миючі засоби, дрібні деталі для ремонту сантехніки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Маркерна  дошка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Періодичні видання « Зразковий заклад», «Дошкільне виховання», «Палітра педагога»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 для занять ( роздатковий, наочний, дидактичний…),канцтовари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Спортивний інвентар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 прасувальний, праска парова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Іграшки дитячі, покривала дитячі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Спальні мішки для сну надворі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 харчування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Ігрові майданчики ( комплекси)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Асфальтове покриття території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фасаду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овочесховища та підсобного приміщення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Облаштування сенсорної кімнати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системи опалення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 системи очистки води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Харчоблок!!! Впровадження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аутсорсингу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освітнього та ігрового середовище( матеріали та меблі, зони) відповідно до вимог шкали оцінки якості освіти в закладах дошкільної освіти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15000"/>
              </a:lnSpc>
              <a:spcAft>
                <a:spcPts val="0"/>
              </a:spcAft>
              <a:tabLst>
                <a:tab pos="3420745" algn="l"/>
              </a:tabLst>
            </a:pP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algn="just">
              <a:lnSpc>
                <a:spcPct val="11500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algn="just">
              <a:lnSpc>
                <a:spcPct val="11500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D61389-A852-4194-AA6D-70DB49BB6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465" y="4192"/>
            <a:ext cx="1054699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23164bbe86dfbe4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308146"/>
            <a:ext cx="8352928" cy="2893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  <a:tabLst>
                <a:tab pos="3420745" algn="l"/>
              </a:tabLst>
            </a:pP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 вдячна  колективу закладу дошкільної освіти, батькам, начальнику управління, сільському голові, які допомагають нам та створюють затишок і комфорт для  дітей.	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Бажаю величезного терпіння, мудрості, сили і наснаги у справі виховання та навчання наших дітей. Тому що діти - наш найдорожчий скарб, наша радість, наша гордість і майбутнє нашої   держави.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Міцного здоров’я, благополуччя, успіхів і фінансового процвітання!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293096"/>
            <a:ext cx="7443861" cy="121320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18DFEF-1B1D-4243-92E9-9E539C9EE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7019" y="15133"/>
            <a:ext cx="1054699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7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023164bbe86dfbe4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3284984"/>
            <a:ext cx="83901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Ревнівський</a:t>
            </a:r>
            <a:r>
              <a:rPr lang="uk-UA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 дошкільної освіти ( дитячий садок) «Барвінок» Гірської сільської ради Бориспільського району Київської області</a:t>
            </a:r>
          </a:p>
          <a:p>
            <a:pPr algn="just"/>
            <a:endParaRPr lang="ru-RU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Початок </a:t>
            </a:r>
            <a:r>
              <a:rPr lang="ru-RU" sz="24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1979 </a:t>
            </a:r>
            <a:r>
              <a:rPr lang="ru-RU" sz="24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</a:t>
            </a: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потужність</a:t>
            </a: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120 </a:t>
            </a:r>
            <a:r>
              <a:rPr lang="ru-RU" sz="24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endParaRPr lang="uk-UA" sz="2400" b="1" i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-99392"/>
            <a:ext cx="6696744" cy="4368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2C31D2-14CA-40FF-896B-1FCE7881B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862" y="0"/>
            <a:ext cx="1052736" cy="10527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1023164bbe86dfbe4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-2885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i="1" dirty="0">
                <a:solidFill>
                  <a:srgbClr val="860000"/>
                </a:solidFill>
                <a:latin typeface="Arial Black" pitchFamily="34" charset="0"/>
              </a:rPr>
              <a:t> </a:t>
            </a:r>
            <a:endParaRPr lang="uk-UA" sz="2800" i="1" dirty="0">
              <a:solidFill>
                <a:srgbClr val="86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1285860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ЗАКОН УКРАЇНИ </a:t>
            </a:r>
          </a:p>
          <a:p>
            <a:pPr algn="ctr">
              <a:defRPr/>
            </a:pPr>
            <a:r>
              <a:rPr lang="uk-UA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“Про дошкільну </a:t>
            </a:r>
            <a:r>
              <a:rPr lang="uk-UA" b="1" i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освіту”</a:t>
            </a:r>
            <a:endParaRPr lang="uk-UA" b="1" i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643446"/>
            <a:ext cx="36038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ПОЛОЖЕННЯ ПРО </a:t>
            </a:r>
          </a:p>
          <a:p>
            <a:pPr algn="ctr">
              <a:defRPr/>
            </a:pPr>
            <a:r>
              <a:rPr lang="uk-UA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ДОШКІЛЬНИЙ </a:t>
            </a:r>
          </a:p>
          <a:p>
            <a:pPr algn="ctr">
              <a:defRPr/>
            </a:pPr>
            <a:r>
              <a:rPr lang="uk-UA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НАВЧАЛЬНИЙ ЗАКЛАД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28794" y="232759"/>
            <a:ext cx="5357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НОРМАТИВНО-ЗАКОНОДАВЧА  БАЗА:</a:t>
            </a:r>
            <a:endParaRPr lang="ru-RU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785794"/>
            <a:ext cx="3643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КОНСТИТУЦІЯ УКРАЇНИ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214346" y="1285860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ЗАКОН УКРАЇНИ </a:t>
            </a:r>
          </a:p>
          <a:p>
            <a:pPr algn="ctr">
              <a:defRPr/>
            </a:pPr>
            <a:r>
              <a:rPr lang="uk-UA" b="1" i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“Про</a:t>
            </a:r>
            <a:r>
              <a:rPr lang="uk-UA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uk-UA" b="1" i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освіту”</a:t>
            </a:r>
            <a:endParaRPr lang="uk-UA" b="1" i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00662" y="4643446"/>
            <a:ext cx="3643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БАЗОВИЙ КОМПОНЕНТ ДОШКІЛЬНОЇ ОСВІТИ УКРАЇНИ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-214346" y="2285992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ЗАКОН УКРАЇНИ </a:t>
            </a:r>
          </a:p>
          <a:p>
            <a:pPr algn="ctr">
              <a:defRPr/>
            </a:pPr>
            <a:r>
              <a:rPr lang="uk-UA" b="1" i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“Про</a:t>
            </a:r>
            <a:r>
              <a:rPr lang="uk-UA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охорону </a:t>
            </a:r>
            <a:r>
              <a:rPr lang="uk-UA" b="1" i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праці”</a:t>
            </a:r>
            <a:endParaRPr lang="uk-UA" b="1" i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86446" y="3500438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ЗАКОН УКРАЇНИ </a:t>
            </a:r>
          </a:p>
          <a:p>
            <a:pPr algn="ctr">
              <a:defRPr/>
            </a:pPr>
            <a:r>
              <a:rPr lang="uk-UA" b="1" i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“Про</a:t>
            </a:r>
            <a:r>
              <a:rPr lang="uk-UA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дорожній </a:t>
            </a:r>
            <a:r>
              <a:rPr lang="uk-UA" b="1" i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рух”</a:t>
            </a:r>
            <a:endParaRPr lang="uk-UA" b="1" i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15008" y="2428868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ЗАКОН УКРАЇНИ </a:t>
            </a:r>
          </a:p>
          <a:p>
            <a:pPr algn="ctr">
              <a:defRPr/>
            </a:pPr>
            <a:r>
              <a:rPr lang="uk-UA" b="1" i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“Про</a:t>
            </a:r>
            <a:r>
              <a:rPr lang="uk-UA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uk-UA" b="1" i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відпустки”</a:t>
            </a:r>
            <a:endParaRPr lang="uk-UA" b="1" i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15008" y="1285860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ЗАКОН УКРАЇНИ </a:t>
            </a:r>
          </a:p>
          <a:p>
            <a:pPr algn="ctr">
              <a:defRPr/>
            </a:pPr>
            <a:r>
              <a:rPr lang="uk-UA" b="1" i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“Про</a:t>
            </a:r>
            <a:r>
              <a:rPr lang="uk-UA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uk-UA" b="1" i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мови”</a:t>
            </a:r>
            <a:endParaRPr lang="uk-UA" b="1" i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285784" y="3429000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ЗАКОН УКРАЇНИ </a:t>
            </a:r>
          </a:p>
          <a:p>
            <a:pPr algn="ctr">
              <a:defRPr/>
            </a:pPr>
            <a:r>
              <a:rPr lang="uk-UA" b="1" i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“Про</a:t>
            </a:r>
            <a:r>
              <a:rPr lang="uk-UA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цивільний </a:t>
            </a:r>
            <a:r>
              <a:rPr lang="uk-UA" b="1" i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захист”</a:t>
            </a:r>
            <a:endParaRPr lang="uk-UA" b="1" i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71604" y="5643578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ПРОГРАМА </a:t>
            </a:r>
          </a:p>
          <a:p>
            <a:pPr algn="ctr">
              <a:defRPr/>
            </a:pPr>
            <a:r>
              <a:rPr lang="uk-UA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“ДИТИНА”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5857892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ПРОГРАМА </a:t>
            </a:r>
          </a:p>
          <a:p>
            <a:pPr algn="ctr">
              <a:defRPr/>
            </a:pPr>
            <a:r>
              <a:rPr lang="uk-UA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“ВПЕВНЕНИЙ СТАРТ” </a:t>
            </a:r>
          </a:p>
        </p:txBody>
      </p:sp>
      <p:pic>
        <p:nvPicPr>
          <p:cNvPr id="1028" name="Picture 4" descr="D:\перевірити\малюнки 2\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285992"/>
            <a:ext cx="3364184" cy="2933696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9A5C8A-77E3-4A5D-A30A-32B88A5C72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64" y="-3541"/>
            <a:ext cx="1052736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62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023164bbe86dfbe4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I:\idocument-icon3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617" y="332656"/>
            <a:ext cx="2249481" cy="22494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53098" y="116632"/>
            <a:ext cx="6511390" cy="631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Даний звіт зроблений на  виконання статті 39 З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акону України «Про загальну середню освіту», наказу Міністерства освіти і науки України від 28.01.2005 № 55 «Про запровадження звітування керівників дошкільних, загальноосвітніх та професійно-технічних навчальних закладів», розпорядження управління гуманітарного розвитку Гірської сільської ради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«Про звітування керівників навчальних закладів Бориспільського району за 2023 рік»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Мета: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подальше утвердження відкритої і демократичної державно-громадської системи управління освітнім закладом, поєднання державного і громадського контролю за прозорістю прийняття й виконання управлінських рішень, запровадження колегіальної етики управлінської діяльності завідувача.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 звітування: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dirty="0"/>
              <a:t>1.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прозорість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закладом 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закладом 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BC46464-6B59-46C1-AFAF-472A74D05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8036" y="0"/>
            <a:ext cx="1054699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58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23164bbe86dfbe4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61" y="16146"/>
            <a:ext cx="93520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8072"/>
            <a:ext cx="8640960" cy="718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15000"/>
              </a:lnSpc>
              <a:spcAft>
                <a:spcPts val="0"/>
              </a:spcAft>
            </a:pPr>
            <a:endParaRPr lang="uk-UA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ctr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СКЛАД ВИХОВАНЦІВ</a:t>
            </a:r>
          </a:p>
          <a:p>
            <a:pPr indent="180340" algn="ctr">
              <a:lnSpc>
                <a:spcPct val="115000"/>
              </a:lnSpc>
              <a:spcAft>
                <a:spcPts val="0"/>
              </a:spcAft>
            </a:pPr>
            <a:endParaRPr lang="uk-UA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2022-2023навчальному  році укомплектовано 5 вікових груп: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  2 групи для дітей молодшого віку;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- 2 група середнього віку;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- 1 група для дітей дошкільного віку;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Цьогоріч заклад відвідувало 1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38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дітей, що порівняно з попередніми роками становить 110%. З них (на кінець року):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молодшого  віку –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63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дитини ,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середнього та дошкільного віку –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75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дітей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дівчаток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68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хлопчиків –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70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дитини з ООП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 числа ВПО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Контингент батьків соціально благополучний.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Багатодітних родин – 6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Діти, батьки яких УБД – 9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Діти – інваліди -2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Дитина з сім’ї загиблого -1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128110-A062-4961-A3C5-1BDFB3299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651" y="33606"/>
            <a:ext cx="1054699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13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23164bbe86dfbe4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44459"/>
            <a:ext cx="8784976" cy="5118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15000"/>
              </a:lnSpc>
              <a:spcAft>
                <a:spcPts val="0"/>
              </a:spcAft>
            </a:pPr>
            <a:endParaRPr lang="uk-UA" sz="20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ctr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КАДРОВЕ ЗАБЕЗПЕЧЕННЯ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 процес у закладі дошкільної освіти забезпечують 27 працівників: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двірник;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сторож;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помічників вихователя;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старша медична сестра;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кухарі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підсобний працівник, завідувач з господарства, машиніст з прання білизни, робочий з обслуговування будівлі, прибиральник службових приміщень;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педагогічних працівників:</a:t>
            </a: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вища педагогічна освіта – 7</a:t>
            </a: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незакінчена вища  - 4</a:t>
            </a:r>
          </a:p>
          <a:p>
            <a:pPr lvl="0"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8BFD7E-4C24-464D-AA03-BE05BEFF7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301" y="0"/>
            <a:ext cx="1054699" cy="10546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023164bbe86dfbe4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E:\2014\літо 2014\DSC083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3017" y="13073130"/>
            <a:ext cx="5467288" cy="410046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124744"/>
            <a:ext cx="8640960" cy="5824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15000"/>
              </a:lnSpc>
              <a:spcAft>
                <a:spcPts val="0"/>
              </a:spcAft>
            </a:pPr>
            <a:endParaRPr lang="uk-UA" sz="14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ctr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ПРІОРИТЕТНІ НАПРЯМКИ ДІЯЛЬНОСТІ У 2022-2023н.р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Виходячи з аналізу освітньої і методичної роботи у 2021-2022 навчальному році, враховуючи досягнення й перспективи розвитку,  (дистанційне) через хворобу СО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-19, військовий стан, педагогічний колектив визначав основні завдання на 2022/2023 навчальний рік: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Патріотичне виховання як складова системи гармонійного розвитку дошкільника.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 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дітям – сучасний вихователь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   «Маленькі люди великого світу» - дошкільнятам про сталий розвиток.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   Фактори психічного розвитку особистості в умовах ЗДО.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>
              <a:lnSpc>
                <a:spcPct val="115000"/>
              </a:lnSpc>
              <a:spcAft>
                <a:spcPts val="0"/>
              </a:spcAft>
            </a:pP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E6D40E-E0F4-4353-936C-E26380B59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301" y="0"/>
            <a:ext cx="1054699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67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023164bbe86dfbe4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1023164bbe86dfbe4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25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94851542"/>
              </p:ext>
            </p:extLst>
          </p:nvPr>
        </p:nvGraphicFramePr>
        <p:xfrm>
          <a:off x="1071538" y="2714620"/>
          <a:ext cx="7286676" cy="3571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496" y="332656"/>
            <a:ext cx="878497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lvl="0" algn="ctr"/>
            <a:r>
              <a:rPr lang="uk-UA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449580" lvl="0" algn="ctr"/>
            <a:r>
              <a:rPr lang="uk-UA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АНАЛІЗ  МЕТОДИЧНОЇ  РОБОТИ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Педагоги закладу дошкільної освіти (дитячий садок) «Барвінок» Гірської сільської ради Київської області в своїй роботі щодо організації і проведення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-виховного процесу керувалися Базовим компонентом дошкільної освіти (наказ МОН України № 33 від 12.01.2021 р.), освітньою програмою для дітей від 2 до 7 років «Дитина» (наук. кер.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В.О.Огнев'юк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освітньою програмою «Впевнений старт» 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наук.кер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Т.О.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Піроженко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інструктивно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-методичними рекомендаціями «Щодо організації діяльності закладів освіти, що забезпечують здобуття дошкільної освіти у 2022/2023 навчальному році», власним статутом та іншими нормативно-правовими документами в сфері освіти, які були спрямовані на саморозвиток, самоосвіту, професійне вдосконалення педагогів, надання їм можливості розкрити свій творчий потенціал.</a:t>
            </a:r>
          </a:p>
          <a:p>
            <a:pPr marL="449580"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У закладі створено належні умови для постійного підвищення кваліфікаційного рівня, педагогічної майстерності, розвитку творчого потенціалу кожного вихователя через різноманітні форми навчання. </a:t>
            </a:r>
          </a:p>
          <a:p>
            <a:pPr marL="44958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Відповідно  плану атестації та річного плану роботи ЗДО на 2022-2023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проведена атестація педагогів Олени ВОЛИК та Сніжани ЖУЧЕНКО, Тетяни ГУМЕНЮК.  Присвоєні відповідно перша та друга кваліфікаційні категорії.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>
              <a:spcAft>
                <a:spcPts val="0"/>
              </a:spcAft>
            </a:pP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EEB1A4-1DB6-4AFF-94BA-668FD31A8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301" y="-33253"/>
            <a:ext cx="1054699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90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023164bbe86dfbe4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8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46970350"/>
              </p:ext>
            </p:extLst>
          </p:nvPr>
        </p:nvGraphicFramePr>
        <p:xfrm>
          <a:off x="857224" y="3717033"/>
          <a:ext cx="7824268" cy="2355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5909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-2115616"/>
            <a:ext cx="8860507" cy="9171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uk-UA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З метою вирішення поставлених завдань перед колективом пройшли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педагогічні ради: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 завдання діяльності колективу та пріоритетні напрямки створення іміджу сучасного дошкільного закладу»,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«Національно-патріотичне виховання як засіб становлення сучасного українця, адаптованого до нових умов життя»,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«Сучасним дітям – сучасний вихователь»,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«Підсумки навчального року та перспективи діяльності ЗДО».</a:t>
            </a:r>
          </a:p>
          <a:p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Проведення педагогічних рад підпорядковувалося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загальнопедагогічним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вимогам: колегіальності, гласності, демократичності, систематичності, наступності, перспективності.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Перевага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надавалась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традиційним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формам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педагогічних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рад 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елементами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нетрадиційних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форм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Вихователі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готували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теоретико-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повідомлення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презентації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рекомендованої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методичної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літератури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власного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досвіду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З метою підвищення теоретичного рівня молодих педагогів з різних галузей педагогіки, рівня їхньої поінформованості про педагогічні технології, а також для сприяння обміну досвідом було заплановано та проведено методичні заходи. Під керівництвом вихователя – методиста, разом з наставниками Оленою ВОЛИК та Наталією КАРПЕНКО, проведено навчання для молодих педагогів Школи молодого вихователя 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«Навчаючись-навчай!»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4E1DF4-D19F-47DC-8668-9B0AE7C7B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5815" y="0"/>
            <a:ext cx="1054699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338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3344</TotalTime>
  <Words>2530</Words>
  <Application>Microsoft Office PowerPoint</Application>
  <PresentationFormat>Экран (4:3)</PresentationFormat>
  <Paragraphs>303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Book Antiqua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Гавриленко</dc:creator>
  <cp:lastModifiedBy>1</cp:lastModifiedBy>
  <cp:revision>223</cp:revision>
  <dcterms:created xsi:type="dcterms:W3CDTF">2015-04-21T10:54:39Z</dcterms:created>
  <dcterms:modified xsi:type="dcterms:W3CDTF">2023-05-24T04:23:59Z</dcterms:modified>
</cp:coreProperties>
</file>